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21" r:id="rId16"/>
    <p:sldId id="322" r:id="rId17"/>
    <p:sldId id="320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16" r:id="rId38"/>
    <p:sldId id="319" r:id="rId39"/>
    <p:sldId id="342" r:id="rId40"/>
    <p:sldId id="317" r:id="rId41"/>
    <p:sldId id="275" r:id="rId42"/>
    <p:sldId id="276" r:id="rId43"/>
    <p:sldId id="27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1C4E6-18E5-4608-BCCE-22D3D0E1559E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F0C16-FD9D-4557-BBC7-ED4AAC123A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6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E89CB-7721-4340-BBC3-21CE385AF89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E89CB-7721-4340-BBC3-21CE385AF89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F9BC-9A00-4823-B7EA-1899CD599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16986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Registration process and registered pesticide  in Nepal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b="1" dirty="0" err="1" smtClean="0"/>
              <a:t>Sahadev</a:t>
            </a:r>
            <a:r>
              <a:rPr lang="en-US" b="1" dirty="0" smtClean="0"/>
              <a:t> Prasad </a:t>
            </a:r>
            <a:r>
              <a:rPr lang="en-US" b="1" dirty="0" err="1" smtClean="0"/>
              <a:t>Humagain</a:t>
            </a:r>
            <a:r>
              <a:rPr lang="en-US" b="1" dirty="0" smtClean="0"/>
              <a:t>, Officiating Chief</a:t>
            </a:r>
          </a:p>
          <a:p>
            <a:r>
              <a:rPr lang="en-US" b="1" dirty="0" smtClean="0"/>
              <a:t>Plant Quarantine and Pesticide Management Centre</a:t>
            </a:r>
          </a:p>
          <a:p>
            <a:r>
              <a:rPr lang="en-US" b="1" dirty="0" err="1" smtClean="0"/>
              <a:t>Hariharbhavan</a:t>
            </a:r>
            <a:r>
              <a:rPr lang="en-US" b="1" dirty="0" smtClean="0"/>
              <a:t>, </a:t>
            </a:r>
            <a:r>
              <a:rPr lang="en-US" b="1" dirty="0" err="1" smtClean="0"/>
              <a:t>Lalitpur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/>
              <a:t>5.	Chemical Name</a:t>
            </a:r>
            <a:r>
              <a:rPr lang="en-US" sz="2000" dirty="0" smtClean="0"/>
              <a:t> (Including empirical formula and molecular weight</a:t>
            </a:r>
            <a:r>
              <a:rPr lang="en-US" sz="2000" baseline="30000" dirty="0" smtClean="0">
                <a:sym typeface="Symbol"/>
                <a:hlinkClick r:id="" action="ppaction://hlinkfile"/>
              </a:rPr>
              <a:t></a:t>
            </a:r>
            <a:r>
              <a:rPr lang="en-US" sz="2000" dirty="0" smtClean="0"/>
              <a:t>) : ...   ...   ...   ...    ...   ... ...      ...   ...    ...   ...    ...   ...   ...   ...   ...   ... ...   ...   ...   ...   ...   ...   ... ...   ...   </a:t>
            </a:r>
          </a:p>
          <a:p>
            <a:pPr>
              <a:buNone/>
            </a:pPr>
            <a:r>
              <a:rPr lang="en-US" sz="2000" b="1" dirty="0" smtClean="0"/>
              <a:t>6.	Pure Active Ingredient :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Melting Point : ...   ...   ...  	Boiling Point : ...   ...   ... 	</a:t>
            </a:r>
          </a:p>
          <a:p>
            <a:pPr>
              <a:buNone/>
            </a:pPr>
            <a:r>
              <a:rPr lang="en-US" sz="2000" dirty="0" smtClean="0"/>
              <a:t>	Density</a:t>
            </a:r>
            <a:r>
              <a:rPr lang="en-US" sz="2000" baseline="30000" dirty="0" smtClean="0">
                <a:sym typeface="Symbol"/>
                <a:hlinkClick r:id="" action="ppaction://hlinkfile"/>
              </a:rPr>
              <a:t></a:t>
            </a:r>
            <a:r>
              <a:rPr lang="en-US" sz="2000" dirty="0" smtClean="0"/>
              <a:t> ……………………	Solubility</a:t>
            </a:r>
            <a:r>
              <a:rPr lang="en-US" sz="2000" baseline="30000" dirty="0" smtClean="0">
                <a:sym typeface="Symbol"/>
                <a:hlinkClick r:id="" action="ppaction://hlinkfile"/>
              </a:rPr>
              <a:t></a:t>
            </a:r>
            <a:r>
              <a:rPr lang="en-US" sz="2000" dirty="0" smtClean="0"/>
              <a:t> :  ...   ...   ...   ...    ...    	</a:t>
            </a:r>
          </a:p>
          <a:p>
            <a:pPr>
              <a:buNone/>
            </a:pPr>
            <a:r>
              <a:rPr lang="en-US" sz="2000" dirty="0" smtClean="0"/>
              <a:t>	Active ingredient contents (g/L or g/kg) : Minimum:……….	Maximum: ………</a:t>
            </a:r>
          </a:p>
          <a:p>
            <a:pPr>
              <a:buNone/>
            </a:pPr>
            <a:r>
              <a:rPr lang="en-US" sz="2000" b="1" dirty="0" smtClean="0"/>
              <a:t>7.	Name and Address of Manufacturer</a:t>
            </a:r>
            <a:r>
              <a:rPr lang="en-US" sz="2000" dirty="0" smtClean="0"/>
              <a:t> : ...   ... ……………………………………</a:t>
            </a:r>
          </a:p>
          <a:p>
            <a:pPr>
              <a:buNone/>
            </a:pPr>
            <a:r>
              <a:rPr lang="en-US" sz="2000" b="1" dirty="0" smtClean="0"/>
              <a:t>8.	The pesticide meets the followings specifications</a:t>
            </a:r>
            <a:r>
              <a:rPr lang="en-US" sz="2000" dirty="0" smtClean="0"/>
              <a:t> (Indicate with a tick) :  (   ) </a:t>
            </a:r>
            <a:r>
              <a:rPr lang="en-US" sz="2000" dirty="0" err="1" smtClean="0"/>
              <a:t>FAO</a:t>
            </a:r>
            <a:r>
              <a:rPr lang="en-US" sz="2000" dirty="0" smtClean="0"/>
              <a:t> Specification</a:t>
            </a:r>
          </a:p>
          <a:p>
            <a:pPr>
              <a:buNone/>
            </a:pPr>
            <a:r>
              <a:rPr lang="en-US" sz="2000" dirty="0" smtClean="0"/>
              <a:t>	(   ) WHO Specification (    ) Any Other............ Identity of Specification)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3641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9"/>
            </a:pPr>
            <a:r>
              <a:rPr lang="en-US" b="1" dirty="0" smtClean="0"/>
              <a:t>Formulated Product :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9.1 Formulator's name and address : ...   ...   ...   ...    ...   ... </a:t>
            </a:r>
          </a:p>
          <a:p>
            <a:pPr>
              <a:buNone/>
            </a:pPr>
            <a:r>
              <a:rPr lang="en-US" dirty="0" smtClean="0"/>
              <a:t>9.2 Type of formulation : ...   ...   ...   ... </a:t>
            </a:r>
          </a:p>
          <a:p>
            <a:pPr>
              <a:buNone/>
            </a:pPr>
            <a:r>
              <a:rPr lang="en-US" dirty="0" smtClean="0"/>
              <a:t>	9.3 Use category (Tick Whichever applies): (    ) Insecticide (   ) </a:t>
            </a:r>
            <a:r>
              <a:rPr lang="en-US" dirty="0" err="1" smtClean="0"/>
              <a:t>Acaricide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(    )Herbicide          (  )Fungicide     (   ) Biopesticide	(    ) Rodenticide 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(   ) Botanical pesticide  (    )Other (Specify) : ...  .   ...   ...     		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	 </a:t>
            </a:r>
            <a:r>
              <a:rPr lang="en-US" dirty="0" smtClean="0"/>
              <a:t>9.4 Concentration of technical active ingredient(s) (g/kg or g/L) : ...   .</a:t>
            </a:r>
          </a:p>
          <a:p>
            <a:pPr>
              <a:buNone/>
            </a:pPr>
            <a:r>
              <a:rPr lang="en-US" dirty="0" smtClean="0"/>
              <a:t>	 9.5 Physical/ Chemical properties of formulated products :</a:t>
            </a:r>
          </a:p>
          <a:p>
            <a:pPr>
              <a:buNone/>
            </a:pPr>
            <a:r>
              <a:rPr lang="en-US" dirty="0" smtClean="0"/>
              <a:t>	Color : ...   Odor : ...    ...  Density : .. ...   Flammability: ...    ...  . </a:t>
            </a:r>
          </a:p>
          <a:p>
            <a:pPr>
              <a:buNone/>
            </a:pPr>
            <a:r>
              <a:rPr lang="en-US" baseline="30000" dirty="0" smtClean="0">
                <a:sym typeface="Symbol"/>
              </a:rPr>
              <a:t>	</a:t>
            </a:r>
          </a:p>
          <a:p>
            <a:pPr>
              <a:buNone/>
            </a:pPr>
            <a:r>
              <a:rPr lang="en-US" baseline="30000" dirty="0" smtClean="0">
                <a:sym typeface="Symbol"/>
              </a:rPr>
              <a:t>	</a:t>
            </a:r>
            <a:r>
              <a:rPr lang="en-US" dirty="0" smtClean="0"/>
              <a:t>If there are more than one active ingredients, information on each should be given.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aseline="30000" dirty="0" smtClean="0">
                <a:sym typeface="Symbol"/>
              </a:rPr>
              <a:t>	</a:t>
            </a:r>
            <a:r>
              <a:rPr lang="en-US" dirty="0" smtClean="0"/>
              <a:t>Describe whether the product is flammable or not.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10"/>
            </a:pPr>
            <a:r>
              <a:rPr lang="en-US" sz="2000" b="1" dirty="0" smtClean="0"/>
              <a:t>Recommended Waiting Period so that the residue remaining on the crop at harvest is within acceptable limits:</a:t>
            </a:r>
            <a:r>
              <a:rPr lang="en-US" sz="2000" dirty="0" smtClean="0"/>
              <a:t>.....................................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11.	Particulars where this pesticide is registered for use in any other country</a:t>
            </a:r>
            <a:r>
              <a:rPr lang="en-US" sz="2000" u="sng" dirty="0" smtClean="0"/>
              <a:t>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a) Country:.....................</a:t>
            </a:r>
          </a:p>
          <a:p>
            <a:pPr lvl="0">
              <a:buNone/>
            </a:pPr>
            <a:r>
              <a:rPr lang="en-US" sz="2000" dirty="0" smtClean="0"/>
              <a:t>	Trade name of Pesticide : ..........................</a:t>
            </a:r>
          </a:p>
          <a:p>
            <a:pPr lvl="0">
              <a:buNone/>
            </a:pPr>
            <a:r>
              <a:rPr lang="en-US" sz="2000" dirty="0" smtClean="0"/>
              <a:t>	Formulation of Pesticide : .........................</a:t>
            </a:r>
          </a:p>
          <a:p>
            <a:pPr lvl="0">
              <a:buNone/>
            </a:pPr>
            <a:r>
              <a:rPr lang="en-US" sz="2000" dirty="0" smtClean="0"/>
              <a:t>	Uses allowed :  ............................................</a:t>
            </a:r>
          </a:p>
          <a:p>
            <a:pPr lvl="0">
              <a:buNone/>
            </a:pPr>
            <a:r>
              <a:rPr lang="en-US" sz="2000" dirty="0" smtClean="0"/>
              <a:t>	</a:t>
            </a:r>
            <a:r>
              <a:rPr lang="en-US" sz="1600" dirty="0" smtClean="0"/>
              <a:t>Country:.....................</a:t>
            </a:r>
          </a:p>
          <a:p>
            <a:pPr lvl="0">
              <a:buNone/>
            </a:pPr>
            <a:r>
              <a:rPr lang="en-US" sz="2000" dirty="0" smtClean="0"/>
              <a:t>	Trade name of Pesticide : ..........................</a:t>
            </a:r>
          </a:p>
          <a:p>
            <a:pPr lvl="0">
              <a:buNone/>
            </a:pPr>
            <a:r>
              <a:rPr lang="en-US" sz="2000" dirty="0" smtClean="0"/>
              <a:t>	Formulation of Pesticide : .........................</a:t>
            </a:r>
          </a:p>
          <a:p>
            <a:pPr lvl="0">
              <a:buNone/>
            </a:pPr>
            <a:r>
              <a:rPr lang="en-US" sz="2000" dirty="0" smtClean="0"/>
              <a:t>	Uses allowed :  ............................................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12.	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LD</a:t>
            </a:r>
            <a:r>
              <a:rPr lang="en-US" sz="1800" b="1" baseline="-25000" dirty="0" err="1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of the active ingredient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 (Oral and Dermal) .......... 	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LC </a:t>
            </a:r>
            <a:r>
              <a:rPr lang="en-US" sz="1800" b="1" baseline="-250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13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Poisoning Symptoms and Antidote Statement 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................ </a:t>
            </a:r>
          </a:p>
          <a:p>
            <a:pPr marL="514350" indent="-514350">
              <a:buAutoNum type="arabicPeriod" startAt="13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Container: 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Type : …   Sizes : ...   ...   .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15.	WHO Classification (Indicate which applies) :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(    ) IA Extremely hazardous 	(    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Highly Hazardous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(    ) II Moderately hazardous 	(    ) III Slightly hazardous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(    ) IV Non-hazardous</a:t>
            </a:r>
          </a:p>
          <a:p>
            <a:pPr>
              <a:buNone/>
            </a:pP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Lethal dose of the pesticides (Data transferable).</a:t>
            </a:r>
          </a:p>
          <a:p>
            <a:pPr>
              <a:buNone/>
            </a:pP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Describe pesticide container material and size.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16.	Storage of pesticide: .</a:t>
            </a:r>
            <a:r>
              <a:rPr lang="en-US" sz="1800" dirty="0" smtClean="0"/>
              <a:t>..   ...   ...   ….   ...   ...   </a:t>
            </a:r>
          </a:p>
          <a:p>
            <a:pPr>
              <a:buNone/>
            </a:pPr>
            <a:r>
              <a:rPr lang="en-US" sz="1800" dirty="0" smtClean="0"/>
              <a:t>I /We ………………. ………… …………..., the applicant, hereby declared that all the information that have given in this application, to the best of my/our knowledge, are true and correct.</a:t>
            </a:r>
          </a:p>
          <a:p>
            <a:pPr>
              <a:buNone/>
            </a:pPr>
            <a:r>
              <a:rPr lang="en-US" sz="1800" dirty="0" smtClean="0"/>
              <a:t>	(Signature and Name  of Applicant)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</a:t>
            </a:r>
          </a:p>
          <a:p>
            <a:pPr>
              <a:buNone/>
            </a:pPr>
            <a:r>
              <a:rPr lang="en-US" sz="1800" dirty="0" smtClean="0"/>
              <a:t> (For and on behalf of)   (Date)     (Designation)           (Affix seal or stamp of Applicant)</a:t>
            </a:r>
          </a:p>
          <a:p>
            <a:endParaRPr lang="en-US" sz="1800" baseline="30000" dirty="0" smtClean="0">
              <a:sym typeface="Symbol"/>
            </a:endParaRPr>
          </a:p>
          <a:p>
            <a:pPr>
              <a:buNone/>
            </a:pPr>
            <a:r>
              <a:rPr lang="en-US" sz="1800" dirty="0" smtClean="0"/>
              <a:t>Describe the storage facility, where and how you are going to store the pesticides.</a:t>
            </a:r>
          </a:p>
          <a:p>
            <a:endParaRPr lang="en-US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28194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14600" y="28194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57600" y="2819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86400" y="2895600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541008"/>
        </p:xfrm>
        <a:graphic>
          <a:graphicData uri="http://schemas.openxmlformats.org/drawingml/2006/table">
            <a:tbl>
              <a:tblPr/>
              <a:tblGrid>
                <a:gridCol w="894700"/>
                <a:gridCol w="3107157"/>
                <a:gridCol w="3462262"/>
                <a:gridCol w="1652908"/>
                <a:gridCol w="26973"/>
              </a:tblGrid>
              <a:tr h="194357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Cordia New"/>
                        </a:rPr>
                        <a:t>Summary of </a:t>
                      </a:r>
                      <a:r>
                        <a:rPr lang="en-US" sz="1800" b="1" dirty="0" err="1">
                          <a:latin typeface="Arial"/>
                          <a:ea typeface="Times New Roman"/>
                          <a:cs typeface="Cordia New"/>
                        </a:rPr>
                        <a:t>Registerd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Cordia New"/>
                        </a:rPr>
                        <a:t> Pesticides (up to 2075/08/30  or December 15,2018)</a:t>
                      </a:r>
                      <a:endParaRPr lang="en-US" sz="1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75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Cordia New"/>
                        </a:rPr>
                        <a:t>SN</a:t>
                      </a:r>
                      <a:endParaRPr lang="en-US" sz="20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Cordia New"/>
                        </a:rPr>
                        <a:t>Pesticides</a:t>
                      </a:r>
                      <a:endParaRPr lang="en-US" sz="20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Cordia New"/>
                        </a:rPr>
                        <a:t>Trade Name</a:t>
                      </a:r>
                      <a:endParaRPr lang="en-US" sz="20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Cordia New"/>
                        </a:rPr>
                        <a:t>Common </a:t>
                      </a:r>
                      <a:r>
                        <a:rPr lang="en-US" sz="2000" b="1" dirty="0">
                          <a:latin typeface="Times New Roman"/>
                          <a:ea typeface="Times New Roman"/>
                          <a:cs typeface="Cordia New"/>
                        </a:rPr>
                        <a:t>Name</a:t>
                      </a:r>
                      <a:endParaRPr lang="en-US" sz="20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Insecticide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1635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59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Acaricide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28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6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Fungicide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746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42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4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Bactericide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17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5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Herbicide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436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30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6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Rodenticide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38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7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Molluscicide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8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Biopesticide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113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14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9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Nematicide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10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Herbal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19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13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 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Cordia New"/>
                        </a:rPr>
                        <a:t>Total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3035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169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839200" cy="5685670"/>
        </p:xfrm>
        <a:graphic>
          <a:graphicData uri="http://schemas.openxmlformats.org/drawingml/2006/table">
            <a:tbl>
              <a:tblPr/>
              <a:tblGrid>
                <a:gridCol w="793677"/>
                <a:gridCol w="3030403"/>
                <a:gridCol w="3376735"/>
                <a:gridCol w="154898"/>
                <a:gridCol w="154898"/>
                <a:gridCol w="309795"/>
                <a:gridCol w="937546"/>
                <a:gridCol w="81248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Calibri"/>
                        <a:ea typeface="Times New Roman"/>
                      </a:endParaRPr>
                    </a:p>
                  </a:txBody>
                  <a:tcPr marL="26173" marR="261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@)&amp;%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d+l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;/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d;fGt;Dd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ljiffbL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Joj;fodf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 ;+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nUg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Joj;foLx?sf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]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ljj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Preeti"/>
                          <a:ea typeface="Times New Roman"/>
                          <a:cs typeface="Arial"/>
                        </a:rPr>
                        <a:t>/0f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400" dirty="0">
                        <a:latin typeface="Calibri"/>
                        <a:ea typeface="Times New Roman"/>
                      </a:endParaRPr>
                    </a:p>
                  </a:txBody>
                  <a:tcPr marL="26173" marR="2617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Himalb"/>
                          <a:ea typeface="Times New Roman"/>
                          <a:cs typeface="Arial"/>
                        </a:rPr>
                        <a:t>qm</a:t>
                      </a:r>
                      <a:r>
                        <a:rPr lang="en-US" sz="2400" b="1" dirty="0">
                          <a:latin typeface="Himalb"/>
                          <a:ea typeface="Times New Roman"/>
                          <a:cs typeface="Arial"/>
                        </a:rPr>
                        <a:t>=;+=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Himalb"/>
                          <a:ea typeface="Times New Roman"/>
                          <a:cs typeface="Arial"/>
                        </a:rPr>
                        <a:t>ljj</a:t>
                      </a:r>
                      <a:r>
                        <a:rPr lang="en-US" sz="2400" b="1" dirty="0">
                          <a:latin typeface="Himalb"/>
                          <a:ea typeface="Times New Roman"/>
                          <a:cs typeface="Arial"/>
                        </a:rPr>
                        <a:t>/0f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Himalb"/>
                          <a:ea typeface="Times New Roman"/>
                          <a:cs typeface="Arial"/>
                        </a:rPr>
                        <a:t>;+</a:t>
                      </a:r>
                      <a:r>
                        <a:rPr lang="en-US" sz="2400" b="1" dirty="0" err="1">
                          <a:latin typeface="Himalb"/>
                          <a:ea typeface="Times New Roman"/>
                          <a:cs typeface="Arial"/>
                        </a:rPr>
                        <a:t>Vof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5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Fontasy Himali"/>
                          <a:ea typeface="Times New Roman"/>
                          <a:cs typeface="Arial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kl~hs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[t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ljiffbLsf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;+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Vof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-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Aofkf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/Ls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gfd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_ 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Fontasy Himali"/>
                          <a:ea typeface="Times New Roman"/>
                          <a:cs typeface="Arial"/>
                        </a:rPr>
                        <a:t>3035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6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kl~hs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[t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ljiffbLsf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;+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Vof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-;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fdfGo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gfd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_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169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laiffbL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v'b|f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las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|]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tf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O{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hfht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kq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k|fKt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ug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]{x/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s'n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;+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Vof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2400">
                          <a:latin typeface="Fontasy Himali"/>
                          <a:ea typeface="Times New Roman"/>
                          <a:cs typeface="Mangal"/>
                        </a:rPr>
                        <a:t>4849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4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ljiffbLsf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;'/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lIft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e08f/0f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tyf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k|of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usf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tflnd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k|fKt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ul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/ k|df0f–kq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k|fKt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ug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]{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x?sf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;+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Vof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13012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O{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hfht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lnPsf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ljiffbL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;+Zn]ifn0fstf{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x?sf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;+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Vof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ljiffbL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5s{g]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Joj;foLx?sf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k|df0f–kq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k|fKt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ug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]{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;+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Vof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28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69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Fontasy Himali"/>
                          <a:ea typeface="Times New Roman"/>
                          <a:cs typeface="Arial"/>
                        </a:rPr>
                        <a:t>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ljiffbL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cfoft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stf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{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x?sf</a:t>
                      </a:r>
                      <a:r>
                        <a:rPr lang="en-US" sz="2400" dirty="0">
                          <a:latin typeface="Preeti"/>
                          <a:ea typeface="Times New Roman"/>
                          <a:cs typeface="Arial"/>
                        </a:rPr>
                        <a:t>] ;+</a:t>
                      </a:r>
                      <a:r>
                        <a:rPr lang="en-US" sz="2400" dirty="0" err="1">
                          <a:latin typeface="Preeti"/>
                          <a:ea typeface="Times New Roman"/>
                          <a:cs typeface="Arial"/>
                        </a:rPr>
                        <a:t>Vof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Fontasy Himali"/>
                          <a:ea typeface="Times New Roman"/>
                          <a:cs typeface="Arial"/>
                        </a:rPr>
                        <a:t>253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26173" marR="261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400" dirty="0">
                          <a:latin typeface="Calibri"/>
                          <a:ea typeface="Calibri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en-US" b="1" dirty="0" smtClean="0"/>
              <a:t>List of technical name of pesticides </a:t>
            </a:r>
            <a:r>
              <a:rPr lang="en-US" b="1" dirty="0" err="1" smtClean="0"/>
              <a:t>upto</a:t>
            </a:r>
            <a:r>
              <a:rPr lang="en-US" b="1" dirty="0" smtClean="0"/>
              <a:t> 2075/08/30</a:t>
            </a:r>
          </a:p>
          <a:p>
            <a:endParaRPr lang="en-US" dirty="0" smtClean="0"/>
          </a:p>
          <a:p>
            <a:pPr lvl="0"/>
            <a:r>
              <a:rPr lang="en-US" b="1" dirty="0" smtClean="0"/>
              <a:t>Insecticide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Registered Pesticide list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4"/>
        </p:xfrm>
        <a:graphic>
          <a:graphicData uri="http://schemas.openxmlformats.org/drawingml/2006/table">
            <a:tbl>
              <a:tblPr/>
              <a:tblGrid>
                <a:gridCol w="1600200"/>
                <a:gridCol w="7543800"/>
              </a:tblGrid>
              <a:tr h="532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Abamectin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Acephate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Acetamiprid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Alphacypermethrin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Alphamethrin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Aluminium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Phosphide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Amitrazz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Azamethiphos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Beta-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Cyfluthrin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Bifenthrin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Buprofezin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Carbaryl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Carbofuran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8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14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Carbosulfan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457203"/>
          <a:ext cx="8534400" cy="6248396"/>
        </p:xfrm>
        <a:graphic>
          <a:graphicData uri="http://schemas.openxmlformats.org/drawingml/2006/table">
            <a:tbl>
              <a:tblPr/>
              <a:tblGrid>
                <a:gridCol w="2346960"/>
                <a:gridCol w="6187440"/>
              </a:tblGrid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15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Cartap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Hydrochloride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16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Chlorantraniliprole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Chlorfenapyr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18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Chlorfluazuron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Chlorpyrifos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Cyfluthrin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Cypermethrin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Cyromazine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Dazomet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Deltamethrin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Diafenthiuron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Dichlorvos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Diflubenzuron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Dimethoate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Registration procedure of the pesticides and its role for pesticide management</a:t>
            </a:r>
          </a:p>
          <a:p>
            <a:endParaRPr lang="en-US" b="1" dirty="0" smtClean="0"/>
          </a:p>
          <a:p>
            <a:r>
              <a:rPr lang="en-US" dirty="0" smtClean="0"/>
              <a:t>Registered list of the pesticides (Insecticides, Fungicides, Bactericides, Herbicides and others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Banned list of pesticides in Nepal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Coverage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0"/>
          <a:ext cx="8991600" cy="6345936"/>
        </p:xfrm>
        <a:graphic>
          <a:graphicData uri="http://schemas.openxmlformats.org/drawingml/2006/table">
            <a:tbl>
              <a:tblPr/>
              <a:tblGrid>
                <a:gridCol w="2472690"/>
                <a:gridCol w="6518910"/>
              </a:tblGrid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29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Dinotefuran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30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Emamectin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benzoate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31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Ethion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32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Etofenprox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33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Fenvalerate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34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Fipronil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35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Flonicamid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36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Flubendiamide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37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Flumethrin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38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Fluralaner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39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Imidacloprid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40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Indoxacarb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199"/>
          <a:ext cx="8305800" cy="4572000"/>
        </p:xfrm>
        <a:graphic>
          <a:graphicData uri="http://schemas.openxmlformats.org/drawingml/2006/table">
            <a:tbl>
              <a:tblPr/>
              <a:tblGrid>
                <a:gridCol w="2284095"/>
                <a:gridCol w="6021705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41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Lambda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cyhalothrin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Lufenuron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Malathion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Nitenpyram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Novaluron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28597"/>
          <a:ext cx="8763000" cy="6477002"/>
        </p:xfrm>
        <a:graphic>
          <a:graphicData uri="http://schemas.openxmlformats.org/drawingml/2006/table">
            <a:tbl>
              <a:tblPr/>
              <a:tblGrid>
                <a:gridCol w="2409825"/>
                <a:gridCol w="6353175"/>
              </a:tblGrid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46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Permethrin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47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Phenthoate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Profenofos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49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Propoxur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Pymetrozin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Quinalphos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Spinosad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Spiromesifen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Spirotetreamat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Temephos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Thiacloprid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Thiamethoxam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Thiodicarb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Triazophos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533402"/>
          <a:ext cx="8229600" cy="6096000"/>
        </p:xfrm>
        <a:graphic>
          <a:graphicData uri="http://schemas.openxmlformats.org/drawingml/2006/table">
            <a:tbl>
              <a:tblPr/>
              <a:tblGrid>
                <a:gridCol w="2263140"/>
                <a:gridCol w="5966460"/>
              </a:tblGrid>
              <a:tr h="146891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2.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Cordia New"/>
                        </a:rPr>
                        <a:t>Acaricide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1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Bifenazate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Dicofol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Fenazaquin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Fenpyroximate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Hexythiazox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Propargite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229600" cy="4343400"/>
        </p:xfrm>
        <a:graphic>
          <a:graphicData uri="http://schemas.openxmlformats.org/drawingml/2006/table">
            <a:tbl>
              <a:tblPr/>
              <a:tblGrid>
                <a:gridCol w="2263140"/>
                <a:gridCol w="5966460"/>
              </a:tblGrid>
              <a:tr h="22860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3.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Cordia New"/>
                        </a:rPr>
                        <a:t>Nematicide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Fosthiazate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398"/>
          <a:ext cx="8686800" cy="6807311"/>
        </p:xfrm>
        <a:graphic>
          <a:graphicData uri="http://schemas.openxmlformats.org/drawingml/2006/table">
            <a:tbl>
              <a:tblPr/>
              <a:tblGrid>
                <a:gridCol w="2388870"/>
                <a:gridCol w="6297930"/>
              </a:tblGrid>
              <a:tr h="91857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4. Fungicide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Ametoctradin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Azoxystrobin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Benomyl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Captan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Carbendazim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Carboxin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Chlorothalonil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Copper hydrochloride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Copper hydroxide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Copper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oxychloride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Cymoxanil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Difenoconazole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Dimethomorph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839200" cy="6400800"/>
        </p:xfrm>
        <a:graphic>
          <a:graphicData uri="http://schemas.openxmlformats.org/drawingml/2006/table">
            <a:tbl>
              <a:tblPr/>
              <a:tblGrid>
                <a:gridCol w="2430780"/>
                <a:gridCol w="6408420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14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Dinocap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15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Famoxadone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Fenamidone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Fluazinam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Flusilazole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Flusulphamide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Fungous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Proteoglycan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81006"/>
          <a:ext cx="8610600" cy="6172192"/>
        </p:xfrm>
        <a:graphic>
          <a:graphicData uri="http://schemas.openxmlformats.org/drawingml/2006/table">
            <a:tbl>
              <a:tblPr/>
              <a:tblGrid>
                <a:gridCol w="2367915"/>
                <a:gridCol w="6242685"/>
              </a:tblGrid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21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Hexaconazole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22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Hymexazol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Iprobenfos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Iprovalicarb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Kasugamycin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Kresoxim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Methyl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Mancozeb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Metalaxyl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Metiram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Pencycuron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Propiconazole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Propineb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7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Sulphur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838199"/>
          <a:ext cx="8534400" cy="5334003"/>
        </p:xfrm>
        <a:graphic>
          <a:graphicData uri="http://schemas.openxmlformats.org/drawingml/2006/table">
            <a:tbl>
              <a:tblPr/>
              <a:tblGrid>
                <a:gridCol w="2346960"/>
                <a:gridCol w="6187440"/>
              </a:tblGrid>
              <a:tr h="59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34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Tebuconazole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35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Thiadiazole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- Copper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Thifluzamide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Thiophanate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Methyl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Thiram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Tricyclazole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Trifloxystrobin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Validamycin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Zineb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599"/>
          <a:ext cx="8534400" cy="3830935"/>
        </p:xfrm>
        <a:graphic>
          <a:graphicData uri="http://schemas.openxmlformats.org/drawingml/2006/table">
            <a:tbl>
              <a:tblPr/>
              <a:tblGrid>
                <a:gridCol w="2346960"/>
                <a:gridCol w="6187440"/>
              </a:tblGrid>
              <a:tr h="196515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5. Bactericide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43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3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Streptomycin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sulphate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+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Tetracyclin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Hydrochloride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r>
              <a:rPr lang="en-US" dirty="0" smtClean="0"/>
              <a:t>Two methods (Analogous and Comprehensive )</a:t>
            </a:r>
          </a:p>
          <a:p>
            <a:r>
              <a:rPr lang="en-US" dirty="0" smtClean="0"/>
              <a:t>Our registration method : Analogous (registration by the documents)</a:t>
            </a:r>
          </a:p>
          <a:p>
            <a:endParaRPr lang="en-US" dirty="0" smtClean="0"/>
          </a:p>
          <a:p>
            <a:r>
              <a:rPr lang="en-US" b="1" dirty="0" smtClean="0"/>
              <a:t>Advantages of Analogous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Less resources required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Less time consuming 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Already registered in other countries, tested and verified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/>
              <a:t>Suitable for</a:t>
            </a:r>
            <a:r>
              <a:rPr lang="en-US" dirty="0" smtClean="0"/>
              <a:t> underdeveloped countries like Nepal 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Process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533396"/>
          <a:ext cx="8001000" cy="5916644"/>
        </p:xfrm>
        <a:graphic>
          <a:graphicData uri="http://schemas.openxmlformats.org/drawingml/2006/table">
            <a:tbl>
              <a:tblPr/>
              <a:tblGrid>
                <a:gridCol w="2200275"/>
                <a:gridCol w="5800725"/>
              </a:tblGrid>
              <a:tr h="86915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6. Herbicide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2,4- D Sodium salt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2,4-D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Ethyal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Ester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Acetochlor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Ammoium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salt of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Glyphosate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Atrazine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Bensulforun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Methyl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Bispyibac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sodium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Butachlor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Chlorimuron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Clodinafop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propargyl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Glufosinate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838205"/>
          <a:ext cx="8229600" cy="5398008"/>
        </p:xfrm>
        <a:graphic>
          <a:graphicData uri="http://schemas.openxmlformats.org/drawingml/2006/table">
            <a:tbl>
              <a:tblPr/>
              <a:tblGrid>
                <a:gridCol w="2263140"/>
                <a:gridCol w="5966460"/>
              </a:tblGrid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12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Glyphosate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13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Mesotrione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14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Metribuzin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15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Metsulfuron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Methyl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16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Oxadiargyl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17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Oxyfluorfen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18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Paraquat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19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Paraquat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dichloride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20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Pendimethalin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21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Penoxsulam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22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Piroxofop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-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Propanyl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457199"/>
          <a:ext cx="8382000" cy="5638800"/>
        </p:xfrm>
        <a:graphic>
          <a:graphicData uri="http://schemas.openxmlformats.org/drawingml/2006/table">
            <a:tbl>
              <a:tblPr/>
              <a:tblGrid>
                <a:gridCol w="2305050"/>
                <a:gridCol w="6076950"/>
              </a:tblGrid>
              <a:tr h="704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23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Pretilachlor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24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Propaquizafop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25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Pyrazosulfuron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ethyl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26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Quizalofop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-ethyl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27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Quizalofop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-P-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Tefuryl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28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Simetryn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29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Sulfosulfuron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Methyl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30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Tembotrine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90599"/>
          <a:ext cx="7848600" cy="4648200"/>
        </p:xfrm>
        <a:graphic>
          <a:graphicData uri="http://schemas.openxmlformats.org/drawingml/2006/table">
            <a:tbl>
              <a:tblPr/>
              <a:tblGrid>
                <a:gridCol w="2667000"/>
                <a:gridCol w="5181600"/>
              </a:tblGrid>
              <a:tr h="19779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Cordia New"/>
                        </a:rPr>
                        <a:t>7.Rodenticide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 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Bromadiolone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0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Cordia New"/>
                        </a:rPr>
                        <a:t>Zinc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Phosphide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981201"/>
          <a:ext cx="8534400" cy="2095912"/>
        </p:xfrm>
        <a:graphic>
          <a:graphicData uri="http://schemas.openxmlformats.org/drawingml/2006/table">
            <a:tbl>
              <a:tblPr/>
              <a:tblGrid>
                <a:gridCol w="2346960"/>
                <a:gridCol w="6187440"/>
              </a:tblGrid>
              <a:tr h="110311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8.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Cordia New"/>
                        </a:rPr>
                        <a:t>Molluscicide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8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Cordia New"/>
                        </a:rPr>
                        <a:t>Metaldehyde</a:t>
                      </a:r>
                      <a:endParaRPr lang="en-US" sz="28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28599"/>
          <a:ext cx="8991600" cy="6729984"/>
        </p:xfrm>
        <a:graphic>
          <a:graphicData uri="http://schemas.openxmlformats.org/drawingml/2006/table">
            <a:tbl>
              <a:tblPr/>
              <a:tblGrid>
                <a:gridCol w="2472690"/>
                <a:gridCol w="6518910"/>
              </a:tblGrid>
              <a:tr h="38100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Cordia New"/>
                        </a:rPr>
                        <a:t>9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.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Cordia New"/>
                        </a:rPr>
                        <a:t>Biopesticide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Azadirachtin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Bacillus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amyloliquefaciens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 D 203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Bacillus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subtilis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Bacillus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thuringiensis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Beauveria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bassiana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Heterorhabditis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Indica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(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Nematicide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Metarhizium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anisopliae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Nuclear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Polyhedrosis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 Virus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Paecilomyces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lilacinus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Paecilomyces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SPP (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Nematicide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)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Pseudomonas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fluorescens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Trichoderma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harzianum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Trichoderma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viride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Verticillium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Cordia New"/>
                        </a:rPr>
                        <a:t>lecanii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839200" cy="6944710"/>
        </p:xfrm>
        <a:graphic>
          <a:graphicData uri="http://schemas.openxmlformats.org/drawingml/2006/table">
            <a:tbl>
              <a:tblPr/>
              <a:tblGrid>
                <a:gridCol w="2430780"/>
                <a:gridCol w="6408420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Cordia New"/>
                        </a:rPr>
                        <a:t>10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. Herbal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Cordia New"/>
                        </a:rPr>
                        <a:t>S.N.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Cordia New"/>
                        </a:rPr>
                        <a:t>Common Name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Chitosan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5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Kungluang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Samunpri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Samunpri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Chai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Mouses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30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Ayurvedic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Ingredients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5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Antibacterial &amp; Antifungal Natural Extract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Bio - Bactericide &amp; Bio- - Fungicides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7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Bio - Bactericide &amp; Bio- - Fungicides - 100% WP(Germination)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8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Botanical Extract 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9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Botanical Extract for nematodes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10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Botanical Extract for virus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11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Herbal Extract Pest Management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12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Multiplex Bio Strake -100%ml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Cordia New"/>
                        </a:rPr>
                        <a:t>13</a:t>
                      </a:r>
                      <a:endParaRPr lang="en-US" sz="2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Virus Management ,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Cordia New"/>
                        </a:rPr>
                        <a:t>Neem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Cordia New"/>
                        </a:rPr>
                        <a:t> leaf Extract</a:t>
                      </a:r>
                      <a:endParaRPr lang="en-US" sz="2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List of banned pesticides in Nepal</a:t>
            </a:r>
          </a:p>
        </p:txBody>
      </p:sp>
      <p:graphicFrame>
        <p:nvGraphicFramePr>
          <p:cNvPr id="35366" name="Group 550"/>
          <p:cNvGraphicFramePr>
            <a:graphicFrameLocks noGrp="1"/>
          </p:cNvGraphicFramePr>
          <p:nvPr>
            <p:ph type="tbl" idx="1"/>
          </p:nvPr>
        </p:nvGraphicFramePr>
        <p:xfrm>
          <a:off x="0" y="609600"/>
          <a:ext cx="9144000" cy="6668595"/>
        </p:xfrm>
        <a:graphic>
          <a:graphicData uri="http://schemas.openxmlformats.org/drawingml/2006/table">
            <a:tbl>
              <a:tblPr/>
              <a:tblGrid>
                <a:gridCol w="550843"/>
                <a:gridCol w="1793772"/>
                <a:gridCol w="1484923"/>
                <a:gridCol w="1428262"/>
                <a:gridCol w="914400"/>
                <a:gridCol w="2971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S. N.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Name of pesticide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Classification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Toxicity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Chlordane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DDT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Dieldrin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Endrin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Aldrin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Heptachlor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Toxafen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Mirex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Lindane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BHC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45853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Phosphamidon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PIC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OP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</a:tr>
              <a:tr h="65159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Organo mercury fungicides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EMC, MEMC,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PMA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, PMC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Mercury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853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Methyl parathion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PIC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14mg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/kg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</a:tr>
              <a:tr h="45853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Monocrotophos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PIC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Ib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14 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</a:tr>
              <a:tr h="5725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Endosulfan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POPs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5725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Phorate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List of banned pesticides in Nepal</a:t>
            </a:r>
          </a:p>
        </p:txBody>
      </p:sp>
      <p:graphicFrame>
        <p:nvGraphicFramePr>
          <p:cNvPr id="35366" name="Group 550"/>
          <p:cNvGraphicFramePr>
            <a:graphicFrameLocks noGrp="1"/>
          </p:cNvGraphicFramePr>
          <p:nvPr>
            <p:ph type="tbl" idx="1"/>
          </p:nvPr>
        </p:nvGraphicFramePr>
        <p:xfrm>
          <a:off x="0" y="609600"/>
          <a:ext cx="9144000" cy="6855071"/>
        </p:xfrm>
        <a:graphic>
          <a:graphicData uri="http://schemas.openxmlformats.org/drawingml/2006/table">
            <a:tbl>
              <a:tblPr/>
              <a:tblGrid>
                <a:gridCol w="550843"/>
                <a:gridCol w="1793772"/>
                <a:gridCol w="1008185"/>
                <a:gridCol w="1905000"/>
                <a:gridCol w="914400"/>
                <a:gridCol w="29718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S. N.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Name of pesticide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Category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Classification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Toxicity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Remarks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Dichlorvos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Organophosphate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2075/09/16 Pesticide committee has decided to banned and process for notification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Carbofuran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Carbamate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Carbaril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Carbamate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Benomyl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Triazophos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Organophosphate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Carbosulfan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Carbamate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Dicofol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Organochlorine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31914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Aluminium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phosphide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 3 gm tablet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45853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</a:tr>
              <a:tr h="65159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853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</a:tr>
              <a:tr h="45853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CA2"/>
                    </a:solidFill>
                  </a:tcPr>
                </a:tc>
              </a:tr>
              <a:tr h="5725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  <a:tr h="57259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9A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0772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Registered Pesticide for the FAW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1" y="923869"/>
          <a:ext cx="9143998" cy="5787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758"/>
                <a:gridCol w="2522482"/>
                <a:gridCol w="1734206"/>
                <a:gridCol w="3285903"/>
                <a:gridCol w="576649"/>
              </a:tblGrid>
              <a:tr h="1307209">
                <a:tc>
                  <a:txBody>
                    <a:bodyPr/>
                    <a:lstStyle/>
                    <a:p>
                      <a:r>
                        <a:rPr lang="en-US" dirty="0" smtClean="0"/>
                        <a:t>S.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Pesticide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Trade name 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7475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Emamectin</a:t>
                      </a:r>
                      <a:r>
                        <a:rPr lang="en-US" dirty="0" smtClean="0"/>
                        <a:t> Benzoate 5 % 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Nepal Agro Industries, Plant remedies Nepal, Singh Agro centre, </a:t>
                      </a:r>
                      <a:r>
                        <a:rPr lang="en-US" dirty="0" err="1" smtClean="0"/>
                        <a:t>Birgunj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Beej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Bhandar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Agricare</a:t>
                      </a:r>
                      <a:r>
                        <a:rPr lang="en-US" dirty="0" smtClean="0"/>
                        <a:t> Nepal Pvt.</a:t>
                      </a:r>
                      <a:r>
                        <a:rPr lang="en-US" baseline="0" dirty="0" smtClean="0"/>
                        <a:t> Ltd., </a:t>
                      </a:r>
                      <a:r>
                        <a:rPr lang="en-US" baseline="0" dirty="0" err="1" smtClean="0"/>
                        <a:t>Nisha</a:t>
                      </a:r>
                      <a:r>
                        <a:rPr lang="en-US" baseline="0" dirty="0" smtClean="0"/>
                        <a:t> Trading, Greenland Traders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33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Spinetoram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DELEGATE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Krishak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Beej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Bhandar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Birgunj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33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Chlorantranilprole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Agro Trading, Nepal Agro Industries  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690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Spinosad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Global Agro Trading, </a:t>
                      </a:r>
                      <a:r>
                        <a:rPr lang="en-US" dirty="0" err="1" smtClean="0"/>
                        <a:t>Krishak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Beej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Bhandar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Birgunj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Divas Enterprises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hLjgfzs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Joj:yfkg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P]g @)&amp;^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bkmf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# /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hLjgfzs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lgodfjnL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@)%)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lgod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#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pk–lgod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-!_ / -@_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cg';f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s'g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}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JolQm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, ;+: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yf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jf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lgsfon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cfoft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lgof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{t,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pTkfbg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jf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lsga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]r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ug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]{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kl~hs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/0f u/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fO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{ k|df0f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kq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lngsf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nflu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kl~hs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/0f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sfof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{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nodf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lgj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bg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lb+bf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tklzndf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pNn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lvt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hfgsf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Lo'Qm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sfuhkqx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?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lgj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bg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;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fy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clgjfo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{ ?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kdf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k]z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ug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'{kg]{5 .</a:t>
            </a: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!=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kl~hs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/0fsf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nflu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;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ldltn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tf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lslbPsf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9fFrfdf ?= !)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l6s6 ;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lxtsf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lgj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bg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(Application Form for Registration of Pesticide with 10 Rupees Ticket) </a:t>
            </a: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@=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kl~hs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/0f b:t'/ ?= !))).—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(Registration Fee Rs. 1000/-) </a:t>
            </a:r>
            <a:endParaRPr lang="en-US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latin typeface="Preeti"/>
              <a:ea typeface="Times New Roman"/>
              <a:cs typeface="Preet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457201"/>
            <a:ext cx="9982200" cy="314325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For More Information 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www.npponepal.gov.np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814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7522" y="0"/>
            <a:ext cx="5466478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57600"/>
            <a:ext cx="40481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657600"/>
            <a:ext cx="5181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4899"/>
            <a:ext cx="9144000" cy="751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53000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0"/>
            <a:ext cx="4114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#=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cfoft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tyf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lalqm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lat/0f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ug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{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nflu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sDkgLn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lbPsf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cflwsfl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/s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/s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kq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(Letter of Authorization)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000000"/>
              </a:solidFill>
              <a:latin typeface="Preeti"/>
              <a:ea typeface="Times New Roman"/>
              <a:cs typeface="Preet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$= g]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kfndf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pQm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k|of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]u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cfjZos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5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eGg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k'i6\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ofO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{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(Statement of the need to use in Nepal)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0000"/>
              </a:solidFill>
              <a:latin typeface="Times New Roman"/>
              <a:ea typeface="Times New Roman"/>
              <a:cs typeface="Hisi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%= ;+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lIfKt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?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kdf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k|of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]u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ljlw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v'n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sfuhkq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(Summary of Intended Use Pattern)</a:t>
            </a: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^=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jftfj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/0fdf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laiffn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['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kgf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;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DaGwL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ljj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/0f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Ecotoxicological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 Data)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&amp;=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k|efjsfl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tf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;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DaGwL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ljj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/0f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(Efficacy Data)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*=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cjz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]if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laZn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]if0f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ljj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/0f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(Residue Analysis)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(=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ef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/t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jf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t]&gt;f]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d'n'sdf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kl~hs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/0f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ul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Psf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k|df0f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kqsf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k|ltlnlk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(Copies of Foreign Registration Certificate) </a:t>
            </a: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!)=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cfoft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pTkfbg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jf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lsga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]r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ubf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{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k|of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]u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ul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/g] ;"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rskq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– #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k|lt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(3 Copies of the Original Label)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!!=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cfoft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ul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/g]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cg'df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lbt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;"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rskq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(Approved Labels)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!@= g]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kfndf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cfoft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ul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/g]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ljiffbLsf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g]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kfnL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efiffdf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tof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ul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/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Psf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] </a:t>
            </a:r>
            <a:r>
              <a:rPr lang="en-US" dirty="0" err="1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krf</a:t>
            </a:r>
            <a:r>
              <a:rPr lang="en-US" dirty="0" smtClean="0">
                <a:solidFill>
                  <a:srgbClr val="000000"/>
                </a:solidFill>
                <a:latin typeface="Preeti"/>
                <a:ea typeface="Times New Roman"/>
                <a:cs typeface="Preeti"/>
              </a:rPr>
              <a:t>{ .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HisiS"/>
              </a:rPr>
              <a:t>(Leaflets in Nepali Language)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0000"/>
              </a:solidFill>
              <a:latin typeface="HisiS"/>
              <a:ea typeface="Times New Roman"/>
              <a:cs typeface="HisiS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latin typeface="Preeti"/>
                <a:ea typeface="Times New Roman"/>
                <a:cs typeface="Preeti"/>
              </a:rPr>
              <a:t>!#= g]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kfndf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pTkfbg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 / ;+Zn]if0f 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ul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/g] 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ljiffbLsf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] g]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kfnL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efiffdf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 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tof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/ 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ul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/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Psf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] ;"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rskq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 / </a:t>
            </a:r>
            <a:r>
              <a:rPr lang="en-US" dirty="0" err="1" smtClean="0">
                <a:latin typeface="Preeti"/>
                <a:ea typeface="Times New Roman"/>
                <a:cs typeface="Preeti"/>
              </a:rPr>
              <a:t>krf</a:t>
            </a:r>
            <a:r>
              <a:rPr lang="en-US" dirty="0" smtClean="0">
                <a:latin typeface="Preeti"/>
                <a:ea typeface="Times New Roman"/>
                <a:cs typeface="Preeti"/>
              </a:rPr>
              <a:t>{ . 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(Labels and Leaflets in Nepali Language)</a:t>
            </a:r>
            <a:endParaRPr lang="en-US" sz="2000" dirty="0" smtClean="0"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To,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Chief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Plant Quarantine and Pesticide Management Centre 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Hariharbhawan</a:t>
            </a:r>
            <a:r>
              <a:rPr lang="en-US" dirty="0" smtClean="0"/>
              <a:t>, </a:t>
            </a:r>
            <a:r>
              <a:rPr lang="en-US" dirty="0" err="1" smtClean="0"/>
              <a:t>Lalitpur</a:t>
            </a:r>
            <a:r>
              <a:rPr lang="en-US" dirty="0" smtClean="0"/>
              <a:t>, Nepal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algn="just">
              <a:buNone/>
            </a:pPr>
            <a:r>
              <a:rPr lang="en-US" dirty="0" smtClean="0"/>
              <a:t>I / we hereby submit this application for the Registration/ Re(registration of the pesticide for the objective as specified below. I agree to abide by the rules and regulations framed under the Pesticide Act, 1991 and the Pesticide Rules, 1993. I agree that any contravention to Act and Regulations shall be subject to penalty.</a:t>
            </a:r>
          </a:p>
          <a:p>
            <a:endParaRPr lang="en-US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102475" y="685801"/>
            <a:ext cx="1355725" cy="1487488"/>
          </a:xfrm>
          <a:prstGeom prst="rect">
            <a:avLst/>
          </a:prstGeom>
          <a:solidFill>
            <a:srgbClr val="FFFFFF"/>
          </a:solidFill>
          <a:ln w="47625" cmpd="sng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Post stamp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534400" cy="5668963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b="1" dirty="0" smtClean="0"/>
              <a:t>1. Name and Address of Company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Name:  ...   …	 	Postal Address :  ...   ...    ...   ...   ...   ...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VDC</a:t>
            </a:r>
            <a:r>
              <a:rPr lang="en-US" dirty="0" smtClean="0"/>
              <a:t>/Municipality:  ...   ...   ...... …	Ward No:  ...   ... District:  ..................   </a:t>
            </a:r>
          </a:p>
          <a:p>
            <a:pPr>
              <a:buNone/>
            </a:pPr>
            <a:r>
              <a:rPr lang="en-US" dirty="0" smtClean="0"/>
              <a:t>	Telephone:  ...   ...   ...   ...     Fax:  ...   ... …	Email : ... ...   ...   ...   …...   </a:t>
            </a:r>
          </a:p>
          <a:p>
            <a:pPr lvl="0">
              <a:buNone/>
            </a:pPr>
            <a:r>
              <a:rPr lang="en-US" b="1" dirty="0" smtClean="0"/>
              <a:t>2. Objective of Registration (Tick Whichever applies) 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    ) Import	(     ) Export 	(    ) Production 	      (   ) Formulation	</a:t>
            </a:r>
          </a:p>
          <a:p>
            <a:pPr>
              <a:buNone/>
            </a:pPr>
            <a:r>
              <a:rPr lang="en-US" b="1" dirty="0" smtClean="0"/>
              <a:t>3.	Purpose of Use (Tick whichever applies</a:t>
            </a:r>
            <a:r>
              <a:rPr lang="en-US" u="sng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3.1 General: (   ) Agricultural, (  ) Public Health, (  ) Sale,   (  ) Private Use, (  ) Other use (Specify)</a:t>
            </a:r>
            <a:r>
              <a:rPr lang="en-US" u="sng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3.2 Research : ( ) Agricultural,  ( ) Public Health,  ( ) Other use (Specify) ................................</a:t>
            </a:r>
          </a:p>
          <a:p>
            <a:pPr marL="514350" indent="-514350">
              <a:buAutoNum type="arabicPeriod" startAt="4"/>
            </a:pPr>
            <a:r>
              <a:rPr lang="en-US" b="1" dirty="0" smtClean="0"/>
              <a:t>Name of Pesticide :</a:t>
            </a:r>
          </a:p>
          <a:p>
            <a:pPr marL="514350" indent="-514350">
              <a:buNone/>
            </a:pPr>
            <a:r>
              <a:rPr lang="en-US" b="1" dirty="0" smtClean="0"/>
              <a:t>      </a:t>
            </a:r>
            <a:r>
              <a:rPr lang="en-US" dirty="0" smtClean="0"/>
              <a:t>(a) Trade Name:…Old Registration No . (if </a:t>
            </a:r>
            <a:r>
              <a:rPr lang="en-US" dirty="0" err="1" smtClean="0"/>
              <a:t>regd</a:t>
            </a:r>
            <a:r>
              <a:rPr lang="en-US" dirty="0" smtClean="0"/>
              <a:t> before and also mention old stock):………...............</a:t>
            </a:r>
          </a:p>
          <a:p>
            <a:pPr>
              <a:buNone/>
            </a:pPr>
            <a:r>
              <a:rPr lang="en-US" dirty="0" smtClean="0"/>
              <a:t>	(b) Common Name :</a:t>
            </a:r>
            <a:r>
              <a:rPr lang="en-US" b="1" dirty="0" smtClean="0"/>
              <a:t> .</a:t>
            </a:r>
            <a:r>
              <a:rPr lang="en-US" dirty="0" smtClean="0"/>
              <a:t>..   ...   ...   ...    ...   ...   ...   ...  </a:t>
            </a:r>
          </a:p>
          <a:p>
            <a:pPr>
              <a:buNone/>
            </a:pPr>
            <a:r>
              <a:rPr lang="en-US" dirty="0" smtClean="0"/>
              <a:t>	(c) Chemical family (</a:t>
            </a:r>
            <a:r>
              <a:rPr lang="en-US" dirty="0" err="1" smtClean="0"/>
              <a:t>eg</a:t>
            </a:r>
            <a:r>
              <a:rPr lang="en-US" dirty="0" smtClean="0"/>
              <a:t> Organophosphate, </a:t>
            </a:r>
            <a:r>
              <a:rPr lang="en-US" dirty="0" err="1" smtClean="0"/>
              <a:t>Carbamate</a:t>
            </a:r>
            <a:r>
              <a:rPr lang="en-US" dirty="0" smtClean="0"/>
              <a:t>, etc): .........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447</TotalTime>
  <Words>1445</Words>
  <Application>Microsoft Office PowerPoint</Application>
  <PresentationFormat>On-screen Show (4:3)</PresentationFormat>
  <Paragraphs>751</Paragraphs>
  <Slides>43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Concourse</vt:lpstr>
      <vt:lpstr>     Registration process and registered pesticide  in Nepal</vt:lpstr>
      <vt:lpstr>Coverage </vt:lpstr>
      <vt:lpstr>Registration Process </vt:lpstr>
      <vt:lpstr>Cont……</vt:lpstr>
      <vt:lpstr>Cont</vt:lpstr>
      <vt:lpstr>Cont</vt:lpstr>
      <vt:lpstr>Cont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Registered Pesticide 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List of banned pesticides in Nepal</vt:lpstr>
      <vt:lpstr>List of banned pesticides in Nepal</vt:lpstr>
      <vt:lpstr>Registered Pesticide for the FAW</vt:lpstr>
      <vt:lpstr>For More Information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Registered Pesticides and Banned pesticides in Nepal</dc:title>
  <dc:creator>User_DELLi5</dc:creator>
  <cp:lastModifiedBy>Mahesh</cp:lastModifiedBy>
  <cp:revision>61</cp:revision>
  <dcterms:created xsi:type="dcterms:W3CDTF">2006-08-16T00:00:00Z</dcterms:created>
  <dcterms:modified xsi:type="dcterms:W3CDTF">2019-09-24T07:53:34Z</dcterms:modified>
</cp:coreProperties>
</file>