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32"/>
  </p:notesMasterIdLst>
  <p:sldIdLst>
    <p:sldId id="256" r:id="rId2"/>
    <p:sldId id="282" r:id="rId3"/>
    <p:sldId id="283" r:id="rId4"/>
    <p:sldId id="284" r:id="rId5"/>
    <p:sldId id="257" r:id="rId6"/>
    <p:sldId id="258" r:id="rId7"/>
    <p:sldId id="259" r:id="rId8"/>
    <p:sldId id="260" r:id="rId9"/>
    <p:sldId id="261" r:id="rId10"/>
    <p:sldId id="262" r:id="rId11"/>
    <p:sldId id="286" r:id="rId12"/>
    <p:sldId id="263" r:id="rId13"/>
    <p:sldId id="288" r:id="rId14"/>
    <p:sldId id="285" r:id="rId15"/>
    <p:sldId id="264" r:id="rId16"/>
    <p:sldId id="287" r:id="rId17"/>
    <p:sldId id="268" r:id="rId18"/>
    <p:sldId id="269" r:id="rId19"/>
    <p:sldId id="270" r:id="rId20"/>
    <p:sldId id="289" r:id="rId21"/>
    <p:sldId id="271" r:id="rId22"/>
    <p:sldId id="290" r:id="rId23"/>
    <p:sldId id="272" r:id="rId24"/>
    <p:sldId id="273" r:id="rId25"/>
    <p:sldId id="274" r:id="rId26"/>
    <p:sldId id="275" r:id="rId27"/>
    <p:sldId id="276" r:id="rId28"/>
    <p:sldId id="277" r:id="rId29"/>
    <p:sldId id="291" r:id="rId30"/>
    <p:sldId id="2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D46D5-5B50-44E1-B569-66412C3D12CC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B1F88-73F8-447C-B82B-96D2EBF82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2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04"/>
            <a:ext cx="9245600" cy="2076450"/>
          </a:xfrm>
        </p:spPr>
        <p:txBody>
          <a:bodyPr/>
          <a:lstStyle>
            <a:lvl1pPr>
              <a:defRPr>
                <a:latin typeface="Arial Rounded MT Bol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44196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 Rounded MT Bold" pitchFamily="34" charset="0"/>
              </a:defRPr>
            </a:lvl1pPr>
            <a:lvl2pPr marL="58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F62C-CE32-481A-9218-2A2FB7A9B0D4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0C1C-68B4-4D7B-88D1-FD8940659640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B418-6F84-4057-830E-6E3F2E277464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516-5E51-4913-A52E-44914F54A13D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/>
          <a:lstStyle/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9243234" cy="1362076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9256681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608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21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582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43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04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65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25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86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5767-2BC7-4FC9-B24A-F51202B891D5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7CB03-97D2-477B-AFB7-0EF83FB068C3}" type="datetime1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83" indent="0">
              <a:buNone/>
              <a:defRPr sz="2600" b="1"/>
            </a:lvl2pPr>
            <a:lvl3pPr marL="1172168" indent="0">
              <a:buNone/>
              <a:defRPr sz="2300" b="1"/>
            </a:lvl3pPr>
            <a:lvl4pPr marL="1758250" indent="0">
              <a:buNone/>
              <a:defRPr sz="2100" b="1"/>
            </a:lvl4pPr>
            <a:lvl5pPr marL="2344334" indent="0">
              <a:buNone/>
              <a:defRPr sz="2100" b="1"/>
            </a:lvl5pPr>
            <a:lvl6pPr marL="2930417" indent="0">
              <a:buNone/>
              <a:defRPr sz="2100" b="1"/>
            </a:lvl6pPr>
            <a:lvl7pPr marL="3516500" indent="0">
              <a:buNone/>
              <a:defRPr sz="2100" b="1"/>
            </a:lvl7pPr>
            <a:lvl8pPr marL="4102585" indent="0">
              <a:buNone/>
              <a:defRPr sz="2100" b="1"/>
            </a:lvl8pPr>
            <a:lvl9pPr marL="468866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83" indent="0">
              <a:buNone/>
              <a:defRPr sz="2600" b="1"/>
            </a:lvl2pPr>
            <a:lvl3pPr marL="1172168" indent="0">
              <a:buNone/>
              <a:defRPr sz="2300" b="1"/>
            </a:lvl3pPr>
            <a:lvl4pPr marL="1758250" indent="0">
              <a:buNone/>
              <a:defRPr sz="2100" b="1"/>
            </a:lvl4pPr>
            <a:lvl5pPr marL="2344334" indent="0">
              <a:buNone/>
              <a:defRPr sz="2100" b="1"/>
            </a:lvl5pPr>
            <a:lvl6pPr marL="2930417" indent="0">
              <a:buNone/>
              <a:defRPr sz="2100" b="1"/>
            </a:lvl6pPr>
            <a:lvl7pPr marL="3516500" indent="0">
              <a:buNone/>
              <a:defRPr sz="2100" b="1"/>
            </a:lvl7pPr>
            <a:lvl8pPr marL="4102585" indent="0">
              <a:buNone/>
              <a:defRPr sz="2100" b="1"/>
            </a:lvl8pPr>
            <a:lvl9pPr marL="468866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D67A-06E9-44BA-8460-FA5DDFBD6DFB}" type="datetime1">
              <a:rPr lang="en-US" smtClean="0"/>
              <a:t>9/18/2019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1319-A2A1-4279-B73B-036E6347BB99}" type="datetime1">
              <a:rPr lang="en-US" smtClean="0"/>
              <a:t>9/18/2019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61B3-6AC8-4E0D-BD56-F1E3124B5852}" type="datetime1">
              <a:rPr lang="en-US" smtClean="0"/>
              <a:t>9/18/2019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6083" indent="0">
              <a:buNone/>
              <a:defRPr sz="1500"/>
            </a:lvl2pPr>
            <a:lvl3pPr marL="1172168" indent="0">
              <a:buNone/>
              <a:defRPr sz="1300"/>
            </a:lvl3pPr>
            <a:lvl4pPr marL="1758250" indent="0">
              <a:buNone/>
              <a:defRPr sz="1200"/>
            </a:lvl4pPr>
            <a:lvl5pPr marL="2344334" indent="0">
              <a:buNone/>
              <a:defRPr sz="1200"/>
            </a:lvl5pPr>
            <a:lvl6pPr marL="2930417" indent="0">
              <a:buNone/>
              <a:defRPr sz="1200"/>
            </a:lvl6pPr>
            <a:lvl7pPr marL="3516500" indent="0">
              <a:buNone/>
              <a:defRPr sz="1200"/>
            </a:lvl7pPr>
            <a:lvl8pPr marL="4102585" indent="0">
              <a:buNone/>
              <a:defRPr sz="1200"/>
            </a:lvl8pPr>
            <a:lvl9pPr marL="46886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478B8-17A2-4F45-8192-1000E1F12AD1}" type="datetime1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6083" indent="0">
              <a:buNone/>
              <a:defRPr sz="3600"/>
            </a:lvl2pPr>
            <a:lvl3pPr marL="1172168" indent="0">
              <a:buNone/>
              <a:defRPr sz="3100"/>
            </a:lvl3pPr>
            <a:lvl4pPr marL="1758250" indent="0">
              <a:buNone/>
              <a:defRPr sz="2600"/>
            </a:lvl4pPr>
            <a:lvl5pPr marL="2344334" indent="0">
              <a:buNone/>
              <a:defRPr sz="2600"/>
            </a:lvl5pPr>
            <a:lvl6pPr marL="2930417" indent="0">
              <a:buNone/>
              <a:defRPr sz="2600"/>
            </a:lvl6pPr>
            <a:lvl7pPr marL="3516500" indent="0">
              <a:buNone/>
              <a:defRPr sz="2600"/>
            </a:lvl7pPr>
            <a:lvl8pPr marL="4102585" indent="0">
              <a:buNone/>
              <a:defRPr sz="2600"/>
            </a:lvl8pPr>
            <a:lvl9pPr marL="4688669" indent="0">
              <a:buNone/>
              <a:defRPr sz="26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586083" indent="0">
              <a:buNone/>
              <a:defRPr sz="1500"/>
            </a:lvl2pPr>
            <a:lvl3pPr marL="1172168" indent="0">
              <a:buNone/>
              <a:defRPr sz="1300"/>
            </a:lvl3pPr>
            <a:lvl4pPr marL="1758250" indent="0">
              <a:buNone/>
              <a:defRPr sz="1200"/>
            </a:lvl4pPr>
            <a:lvl5pPr marL="2344334" indent="0">
              <a:buNone/>
              <a:defRPr sz="1200"/>
            </a:lvl5pPr>
            <a:lvl6pPr marL="2930417" indent="0">
              <a:buNone/>
              <a:defRPr sz="1200"/>
            </a:lvl6pPr>
            <a:lvl7pPr marL="3516500" indent="0">
              <a:buNone/>
              <a:defRPr sz="1200"/>
            </a:lvl7pPr>
            <a:lvl8pPr marL="4102585" indent="0">
              <a:buNone/>
              <a:defRPr sz="1200"/>
            </a:lvl8pPr>
            <a:lvl9pPr marL="468866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667C2-B46B-46A6-BBA1-F31AA5022470}" type="datetime1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0800" y="274638"/>
            <a:ext cx="8940800" cy="1143000"/>
          </a:xfrm>
          <a:prstGeom prst="rect">
            <a:avLst/>
          </a:prstGeom>
        </p:spPr>
        <p:txBody>
          <a:bodyPr vert="horz" lIns="117216" tIns="58608" rIns="117216" bIns="586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652000" cy="4525963"/>
          </a:xfrm>
          <a:prstGeom prst="rect">
            <a:avLst/>
          </a:prstGeom>
        </p:spPr>
        <p:txBody>
          <a:bodyPr vert="horz" lIns="117216" tIns="58608" rIns="117216" bIns="586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1320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A7CD8545-971A-447F-A805-5781EF1FBAD2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0" y="6356355"/>
            <a:ext cx="72136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ctr">
              <a:defRPr sz="150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defRPr>
            </a:lvl1pPr>
          </a:lstStyle>
          <a:p>
            <a:r>
              <a:rPr lang="en-US" smtClean="0"/>
              <a:t>ToT on American Fall Armyworm Identification and Management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52000" y="6324604"/>
            <a:ext cx="598309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Arial Rounded MT Bold" pitchFamily="34" charset="0"/>
              </a:defRPr>
            </a:lvl1pPr>
          </a:lstStyle>
          <a:p>
            <a:fld id="{D49E1896-E7E0-4E6E-9E77-FE81FC3A7FC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267"/>
            <a:ext cx="1320800" cy="957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17" y="6038854"/>
            <a:ext cx="1941689" cy="819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17" y="4216194"/>
            <a:ext cx="1941689" cy="807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17" y="3286211"/>
            <a:ext cx="1958623" cy="978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11" y="2139539"/>
            <a:ext cx="1980736" cy="1114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17" y="1018974"/>
            <a:ext cx="1958623" cy="1216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11" y="0"/>
            <a:ext cx="1980736" cy="1018972"/>
          </a:xfrm>
          <a:prstGeom prst="rect">
            <a:avLst/>
          </a:prstGeom>
        </p:spPr>
      </p:pic>
      <p:sp>
        <p:nvSpPr>
          <p:cNvPr id="16" name="Footer Placeholder 4"/>
          <p:cNvSpPr txBox="1">
            <a:spLocks/>
          </p:cNvSpPr>
          <p:nvPr/>
        </p:nvSpPr>
        <p:spPr>
          <a:xfrm rot="16200000">
            <a:off x="-2478292" y="3780102"/>
            <a:ext cx="5410206" cy="405697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defPPr>
              <a:defRPr lang="en-US"/>
            </a:defPPr>
            <a:lvl1pPr marL="0" algn="ctr" defTabSz="914328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63" algn="l" defTabSz="91432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8" algn="l" defTabSz="91432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7" algn="l" defTabSz="91432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chemeClr val="tx2"/>
                </a:solidFill>
                <a:latin typeface="Bahnschrift" pitchFamily="34" charset="0"/>
              </a:rPr>
              <a:t>Plant</a:t>
            </a:r>
            <a:r>
              <a:rPr lang="en-US" sz="1200" b="1" baseline="0" dirty="0" smtClean="0">
                <a:solidFill>
                  <a:schemeClr val="tx2"/>
                </a:solidFill>
                <a:latin typeface="Bahnschrift" pitchFamily="34" charset="0"/>
              </a:rPr>
              <a:t> Quarantine and  Pesticide Management Center, Hariharbhawan</a:t>
            </a:r>
            <a:endParaRPr lang="en-US" sz="1200" b="1" dirty="0">
              <a:solidFill>
                <a:schemeClr val="tx2"/>
              </a:solidFill>
              <a:latin typeface="Bahnschrift" pitchFamily="34" charset="0"/>
            </a:endParaRPr>
          </a:p>
        </p:txBody>
      </p:sp>
      <p:pic>
        <p:nvPicPr>
          <p:cNvPr id="1026" name="Picture 2" descr="C:\Users\Dell\Desktop\Picture1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49" y="5024156"/>
            <a:ext cx="1964292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1172168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Arial Rounded MT Bold" pitchFamily="34" charset="0"/>
          <a:ea typeface="+mj-ea"/>
          <a:cs typeface="+mj-cs"/>
        </a:defRPr>
      </a:lvl1pPr>
    </p:titleStyle>
    <p:bodyStyle>
      <a:lvl1pPr marL="439562" indent="-439562" algn="l" defTabSz="117216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1pPr>
      <a:lvl2pPr marL="952385" indent="-366302" algn="l" defTabSz="1172168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2pPr>
      <a:lvl3pPr marL="1465208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3pPr>
      <a:lvl4pPr marL="2051292" indent="-293042" algn="l" defTabSz="117216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4pPr>
      <a:lvl5pPr marL="2637377" indent="-293042" algn="l" defTabSz="117216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Arial Rounded MT Bold" pitchFamily="34" charset="0"/>
          <a:ea typeface="+mn-ea"/>
          <a:cs typeface="+mn-cs"/>
        </a:defRPr>
      </a:lvl5pPr>
      <a:lvl6pPr marL="3223460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9542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5627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81708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083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168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250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334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417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500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585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669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file:///D:\PQPMC\PQPMC\PRA%20Section\Suspected%20FAW\TV%20Broadcast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0821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Management of Fall Armyworm</a:t>
            </a:r>
            <a:br>
              <a:rPr lang="en-US" sz="4000" dirty="0" smtClean="0"/>
            </a:br>
            <a:r>
              <a:rPr lang="en-US" sz="4000" dirty="0" smtClean="0"/>
              <a:t>(</a:t>
            </a:r>
            <a:r>
              <a:rPr lang="en-US" sz="4000" i="1" dirty="0" err="1" smtClean="0"/>
              <a:t>Spodoptera</a:t>
            </a:r>
            <a:r>
              <a:rPr lang="en-US" sz="4000" i="1" dirty="0" smtClean="0"/>
              <a:t> </a:t>
            </a:r>
            <a:r>
              <a:rPr lang="en-US" sz="4000" i="1" dirty="0" err="1"/>
              <a:t>f</a:t>
            </a:r>
            <a:r>
              <a:rPr lang="en-US" sz="4000" i="1" dirty="0" err="1" smtClean="0"/>
              <a:t>rugiperda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29552"/>
            <a:ext cx="8370627" cy="3518848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r>
              <a:rPr lang="en-US" sz="2400" dirty="0" err="1" smtClean="0"/>
              <a:t>Sahadev</a:t>
            </a:r>
            <a:r>
              <a:rPr lang="en-US" sz="2400" dirty="0" smtClean="0"/>
              <a:t> Prasad </a:t>
            </a:r>
            <a:r>
              <a:rPr lang="en-US" sz="2400" dirty="0" err="1" smtClean="0"/>
              <a:t>Humagain</a:t>
            </a:r>
            <a:endParaRPr lang="en-US" sz="2400" dirty="0" smtClean="0"/>
          </a:p>
          <a:p>
            <a:r>
              <a:rPr lang="en-US" sz="2400" dirty="0" smtClean="0"/>
              <a:t>Officiating Chief</a:t>
            </a:r>
          </a:p>
          <a:p>
            <a:r>
              <a:rPr lang="en-US" sz="2400" dirty="0" smtClean="0"/>
              <a:t>Mahesh Chandra Acharya</a:t>
            </a:r>
          </a:p>
          <a:p>
            <a:r>
              <a:rPr lang="en-US" sz="2400" dirty="0" smtClean="0"/>
              <a:t>Senior Plant Protection Officer</a:t>
            </a:r>
          </a:p>
          <a:p>
            <a:r>
              <a:rPr lang="en-US" sz="2400" dirty="0" smtClean="0"/>
              <a:t>Plant Quarantine and Pesticide Management Center</a:t>
            </a:r>
          </a:p>
          <a:p>
            <a:r>
              <a:rPr lang="en-US" sz="2400" dirty="0" err="1" smtClean="0"/>
              <a:t>Hariharbhawan</a:t>
            </a:r>
            <a:r>
              <a:rPr lang="en-US" sz="2400" dirty="0" smtClean="0"/>
              <a:t>, </a:t>
            </a:r>
            <a:r>
              <a:rPr lang="en-US" sz="2400" dirty="0" err="1" smtClean="0"/>
              <a:t>Lalitpur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0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i="1" dirty="0" smtClean="0"/>
              <a:t>4.1 Predators</a:t>
            </a:r>
            <a:r>
              <a:rPr lang="en-US" i="1" dirty="0"/>
              <a:t>:</a:t>
            </a:r>
            <a:r>
              <a:rPr lang="en-US" b="1" dirty="0"/>
              <a:t>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Predatory insects and arachnids include Earwigs (</a:t>
            </a:r>
            <a:r>
              <a:rPr lang="en-US" dirty="0" err="1"/>
              <a:t>Dermaptera</a:t>
            </a:r>
            <a:r>
              <a:rPr lang="en-US" dirty="0"/>
              <a:t>: </a:t>
            </a:r>
            <a:r>
              <a:rPr lang="en-US" dirty="0" err="1"/>
              <a:t>Forficulidae</a:t>
            </a:r>
            <a:r>
              <a:rPr lang="en-US" dirty="0"/>
              <a:t>, </a:t>
            </a:r>
            <a:r>
              <a:rPr lang="en-US" dirty="0" err="1"/>
              <a:t>Carcinophoridae</a:t>
            </a:r>
            <a:r>
              <a:rPr lang="en-US" dirty="0"/>
              <a:t>), Ladybird beetles (</a:t>
            </a:r>
            <a:r>
              <a:rPr lang="en-US" dirty="0" err="1"/>
              <a:t>Coleoptera</a:t>
            </a:r>
            <a:r>
              <a:rPr lang="en-US" dirty="0"/>
              <a:t>: Coccinellidae), Ground beetles (</a:t>
            </a:r>
            <a:r>
              <a:rPr lang="en-US" dirty="0" err="1"/>
              <a:t>Coleoptera</a:t>
            </a:r>
            <a:r>
              <a:rPr lang="en-US" dirty="0"/>
              <a:t>: </a:t>
            </a:r>
            <a:r>
              <a:rPr lang="en-US" dirty="0" err="1"/>
              <a:t>Carabidae</a:t>
            </a:r>
            <a:r>
              <a:rPr lang="en-US" dirty="0"/>
              <a:t>), Assassin and flower bugs (</a:t>
            </a:r>
            <a:r>
              <a:rPr lang="en-US" dirty="0" err="1"/>
              <a:t>Hemiptera</a:t>
            </a:r>
            <a:r>
              <a:rPr lang="en-US" dirty="0"/>
              <a:t>: </a:t>
            </a:r>
            <a:r>
              <a:rPr lang="en-US" dirty="0" err="1"/>
              <a:t>Reduviidae</a:t>
            </a:r>
            <a:r>
              <a:rPr lang="en-US" dirty="0"/>
              <a:t>, </a:t>
            </a:r>
            <a:r>
              <a:rPr lang="en-US" dirty="0" err="1"/>
              <a:t>Pentatomidae</a:t>
            </a:r>
            <a:r>
              <a:rPr lang="en-US" dirty="0"/>
              <a:t>, </a:t>
            </a:r>
            <a:r>
              <a:rPr lang="en-US" dirty="0" err="1"/>
              <a:t>Geocoridae</a:t>
            </a:r>
            <a:r>
              <a:rPr lang="en-US" dirty="0"/>
              <a:t>, </a:t>
            </a:r>
            <a:r>
              <a:rPr lang="en-US" dirty="0" err="1"/>
              <a:t>Nabidae</a:t>
            </a:r>
            <a:r>
              <a:rPr lang="en-US" dirty="0"/>
              <a:t>, </a:t>
            </a:r>
            <a:r>
              <a:rPr lang="en-US" dirty="0" err="1"/>
              <a:t>Anthocoridae</a:t>
            </a:r>
            <a:r>
              <a:rPr lang="en-US" dirty="0"/>
              <a:t>), Eusocial, solitary and other predatory wasps (Hymenoptera: </a:t>
            </a:r>
            <a:r>
              <a:rPr lang="en-US" dirty="0" err="1"/>
              <a:t>Vespoidea</a:t>
            </a:r>
            <a:r>
              <a:rPr lang="en-US" dirty="0"/>
              <a:t>), Spiders (Arachnida: </a:t>
            </a:r>
            <a:r>
              <a:rPr lang="en-US" dirty="0" err="1"/>
              <a:t>Araneae</a:t>
            </a:r>
            <a:r>
              <a:rPr lang="en-US" dirty="0"/>
              <a:t>), Ants (Hymenoptera: </a:t>
            </a:r>
            <a:r>
              <a:rPr lang="en-US" dirty="0" err="1"/>
              <a:t>Formicidae</a:t>
            </a:r>
            <a:r>
              <a:rPr lang="en-US" dirty="0"/>
              <a:t>), Birds and bats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45CD-D044-4BC7-9757-8AA2E48EF4DA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24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516-5E51-4913-A52E-44914F54A13D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2960" y="525290"/>
            <a:ext cx="8040687" cy="729049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en-US" sz="4800" dirty="0" smtClean="0"/>
              <a:t>Naturally occurring predators</a:t>
            </a:r>
            <a:endParaRPr lang="en-IN" altLang="en-US" sz="4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789" y="1706829"/>
            <a:ext cx="3852863" cy="1914525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07788" y="4871393"/>
            <a:ext cx="27998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err="1">
                <a:solidFill>
                  <a:prstClr val="black"/>
                </a:solidFill>
              </a:rPr>
              <a:t>Eocanthecona</a:t>
            </a:r>
            <a:r>
              <a:rPr lang="en-US" altLang="en-US" sz="2000" b="1" i="1" dirty="0">
                <a:solidFill>
                  <a:prstClr val="black"/>
                </a:solidFill>
              </a:rPr>
              <a:t> </a:t>
            </a:r>
            <a:r>
              <a:rPr lang="en-US" altLang="en-US" sz="2000" b="1" i="1" dirty="0" err="1">
                <a:solidFill>
                  <a:prstClr val="black"/>
                </a:solidFill>
              </a:rPr>
              <a:t>furcellata</a:t>
            </a:r>
            <a:endParaRPr lang="en-IN" altLang="en-US" sz="20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55949" y="3577274"/>
            <a:ext cx="4117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err="1">
                <a:solidFill>
                  <a:prstClr val="black"/>
                </a:solidFill>
              </a:rPr>
              <a:t>Andrallus</a:t>
            </a:r>
            <a:r>
              <a:rPr lang="en-US" altLang="en-US" sz="2000" b="1" i="1" dirty="0">
                <a:solidFill>
                  <a:prstClr val="black"/>
                </a:solidFill>
              </a:rPr>
              <a:t> </a:t>
            </a:r>
            <a:r>
              <a:rPr lang="en-US" altLang="en-US" sz="2000" b="1" i="1" dirty="0" err="1">
                <a:solidFill>
                  <a:prstClr val="black"/>
                </a:solidFill>
              </a:rPr>
              <a:t>spinidens</a:t>
            </a:r>
            <a:r>
              <a:rPr lang="en-US" altLang="en-US" sz="2000" b="1" i="1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1" name="Picture 4" descr="earwig feeding on spof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09" y="1716552"/>
            <a:ext cx="28400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98609" y="5421775"/>
            <a:ext cx="2245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Earwig </a:t>
            </a:r>
            <a:r>
              <a:rPr lang="en-US" sz="2000" b="1" i="1" dirty="0" err="1"/>
              <a:t>Forficula</a:t>
            </a:r>
            <a:r>
              <a:rPr lang="en-US" sz="2000" b="1" i="1" dirty="0"/>
              <a:t> </a:t>
            </a:r>
            <a:r>
              <a:rPr lang="en-US" sz="2000" b="1" dirty="0"/>
              <a:t>sp.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01" y="1262729"/>
            <a:ext cx="27066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781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i="1" dirty="0" smtClean="0"/>
              <a:t>4.2 Parasitoids</a:t>
            </a:r>
            <a:r>
              <a:rPr lang="en-US" i="1" dirty="0"/>
              <a:t>:</a:t>
            </a:r>
            <a:r>
              <a:rPr lang="en-US" b="1" dirty="0"/>
              <a:t>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These include </a:t>
            </a:r>
            <a:r>
              <a:rPr lang="en-US" i="1" dirty="0" err="1"/>
              <a:t>Telenomus</a:t>
            </a:r>
            <a:r>
              <a:rPr lang="en-US" i="1" dirty="0"/>
              <a:t> </a:t>
            </a:r>
            <a:r>
              <a:rPr lang="en-US" i="1" dirty="0" err="1"/>
              <a:t>remus</a:t>
            </a:r>
            <a:r>
              <a:rPr lang="en-US" dirty="0"/>
              <a:t> Nixon (Hymenoptera: </a:t>
            </a:r>
            <a:r>
              <a:rPr lang="en-US" dirty="0" err="1"/>
              <a:t>Platygastridae</a:t>
            </a:r>
            <a:r>
              <a:rPr lang="en-US" dirty="0"/>
              <a:t>), </a:t>
            </a:r>
            <a:r>
              <a:rPr lang="en-US" i="1" dirty="0" err="1"/>
              <a:t>Chelonus</a:t>
            </a:r>
            <a:r>
              <a:rPr lang="en-US" i="1" dirty="0"/>
              <a:t> </a:t>
            </a:r>
            <a:r>
              <a:rPr lang="en-US" i="1" dirty="0" err="1"/>
              <a:t>insularis</a:t>
            </a:r>
            <a:r>
              <a:rPr lang="en-US" dirty="0"/>
              <a:t> Cresson (Hymenoptera: </a:t>
            </a:r>
            <a:r>
              <a:rPr lang="en-US" dirty="0" err="1"/>
              <a:t>Braconidae</a:t>
            </a:r>
            <a:r>
              <a:rPr lang="en-US" dirty="0"/>
              <a:t>), </a:t>
            </a:r>
            <a:r>
              <a:rPr lang="en-US" i="1" dirty="0" err="1"/>
              <a:t>Cotesia</a:t>
            </a:r>
            <a:r>
              <a:rPr lang="en-US" i="1" dirty="0"/>
              <a:t> </a:t>
            </a:r>
            <a:r>
              <a:rPr lang="en-US" i="1" dirty="0" err="1"/>
              <a:t>marginiventris</a:t>
            </a:r>
            <a:r>
              <a:rPr lang="en-US" dirty="0"/>
              <a:t> Cresson (Hymenoptera: </a:t>
            </a:r>
            <a:r>
              <a:rPr lang="en-US" dirty="0" err="1"/>
              <a:t>Braconidae</a:t>
            </a:r>
            <a:r>
              <a:rPr lang="en-US" dirty="0"/>
              <a:t>), </a:t>
            </a:r>
            <a:r>
              <a:rPr lang="en-US" i="1" dirty="0" err="1"/>
              <a:t>Trichogramma</a:t>
            </a:r>
            <a:r>
              <a:rPr lang="en-US" dirty="0"/>
              <a:t> spp. (Hymenoptera: </a:t>
            </a:r>
            <a:r>
              <a:rPr lang="en-US" dirty="0" err="1"/>
              <a:t>Trichogrammatidae</a:t>
            </a:r>
            <a:r>
              <a:rPr lang="en-US" dirty="0"/>
              <a:t>), Fly parasitoids: </a:t>
            </a:r>
            <a:r>
              <a:rPr lang="en-US" i="1" dirty="0" err="1"/>
              <a:t>Archytas</a:t>
            </a:r>
            <a:r>
              <a:rPr lang="en-US" dirty="0"/>
              <a:t>, </a:t>
            </a:r>
            <a:r>
              <a:rPr lang="en-US" i="1" dirty="0" err="1"/>
              <a:t>Winthemia</a:t>
            </a:r>
            <a:r>
              <a:rPr lang="en-US" dirty="0"/>
              <a:t> and </a:t>
            </a:r>
            <a:r>
              <a:rPr lang="en-US" i="1" dirty="0" err="1"/>
              <a:t>Lespesia</a:t>
            </a:r>
            <a:r>
              <a:rPr lang="en-US" dirty="0"/>
              <a:t> (</a:t>
            </a:r>
            <a:r>
              <a:rPr lang="en-US" dirty="0" err="1"/>
              <a:t>Diptera</a:t>
            </a:r>
            <a:r>
              <a:rPr lang="en-US" dirty="0"/>
              <a:t>: </a:t>
            </a:r>
            <a:r>
              <a:rPr lang="en-US" dirty="0" err="1"/>
              <a:t>Tachinidae</a:t>
            </a:r>
            <a:r>
              <a:rPr lang="en-US" dirty="0"/>
              <a:t>). </a:t>
            </a:r>
          </a:p>
          <a:p>
            <a:r>
              <a:rPr lang="en-US" dirty="0"/>
              <a:t>FAW can also be managed by the release of parasitoids </a:t>
            </a:r>
            <a:r>
              <a:rPr lang="en-US" i="1" dirty="0" err="1"/>
              <a:t>Trichogramma</a:t>
            </a:r>
            <a:r>
              <a:rPr lang="en-US" i="1" dirty="0"/>
              <a:t> </a:t>
            </a:r>
            <a:r>
              <a:rPr lang="en-US" i="1" dirty="0" err="1"/>
              <a:t>chilonis</a:t>
            </a:r>
            <a:r>
              <a:rPr lang="en-US" i="1" dirty="0"/>
              <a:t> or T. </a:t>
            </a:r>
            <a:r>
              <a:rPr lang="en-US" i="1" dirty="0" err="1"/>
              <a:t>pretiosum</a:t>
            </a:r>
            <a:r>
              <a:rPr lang="en-US" i="1" dirty="0"/>
              <a:t> </a:t>
            </a:r>
            <a:r>
              <a:rPr lang="en-US" dirty="0"/>
              <a:t>@100000/ha.</a:t>
            </a:r>
            <a:r>
              <a:rPr lang="en-US" i="1" dirty="0"/>
              <a:t>, </a:t>
            </a:r>
            <a:r>
              <a:rPr lang="en-US" i="1" dirty="0" err="1"/>
              <a:t>Telenomus</a:t>
            </a:r>
            <a:r>
              <a:rPr lang="en-US" i="1" dirty="0"/>
              <a:t> </a:t>
            </a:r>
            <a:r>
              <a:rPr lang="en-US" i="1" dirty="0" err="1"/>
              <a:t>remus</a:t>
            </a:r>
            <a:r>
              <a:rPr lang="en-US" i="1" dirty="0"/>
              <a:t> @ </a:t>
            </a:r>
            <a:r>
              <a:rPr lang="en-US" dirty="0"/>
              <a:t>50000/ha and </a:t>
            </a:r>
            <a:r>
              <a:rPr lang="en-US" i="1" dirty="0" err="1"/>
              <a:t>Bracon</a:t>
            </a:r>
            <a:r>
              <a:rPr lang="en-US" i="1" dirty="0"/>
              <a:t> </a:t>
            </a:r>
            <a:r>
              <a:rPr lang="en-US" i="1" dirty="0" err="1"/>
              <a:t>hebetor</a:t>
            </a:r>
            <a:r>
              <a:rPr lang="en-US" i="1" dirty="0"/>
              <a:t> </a:t>
            </a:r>
            <a:r>
              <a:rPr lang="en-US" dirty="0"/>
              <a:t>@ 50,000/ha.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A0E5-3113-4E38-AD1E-63BC9B030383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68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Trichogramma</a:t>
            </a:r>
            <a:r>
              <a:rPr lang="en-US" sz="3200" dirty="0" smtClean="0"/>
              <a:t> </a:t>
            </a:r>
            <a:r>
              <a:rPr lang="en-US" sz="3200" dirty="0" err="1" smtClean="0"/>
              <a:t>pretiosum</a:t>
            </a:r>
            <a:r>
              <a:rPr lang="en-US" sz="3200" dirty="0" smtClean="0"/>
              <a:t> and </a:t>
            </a:r>
            <a:r>
              <a:rPr lang="en-US" sz="3200" dirty="0" err="1" smtClean="0"/>
              <a:t>Telenomus</a:t>
            </a:r>
            <a:r>
              <a:rPr lang="en-US" sz="3200" dirty="0" smtClean="0"/>
              <a:t> </a:t>
            </a:r>
            <a:r>
              <a:rPr lang="en-US" sz="3200" dirty="0" err="1" smtClean="0"/>
              <a:t>remeus</a:t>
            </a:r>
            <a:r>
              <a:rPr lang="en-US" sz="3200" dirty="0" smtClean="0"/>
              <a:t>: potential indigenous parasitoids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516-5E51-4913-A52E-44914F54A13D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13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457" r="170"/>
          <a:stretch/>
        </p:blipFill>
        <p:spPr>
          <a:xfrm>
            <a:off x="2646287" y="2336800"/>
            <a:ext cx="5771999" cy="24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7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516-5E51-4913-A52E-44914F54A13D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12150" y="464201"/>
            <a:ext cx="6829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Parasitoids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FAW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parasitoid plat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t="3447" r="71735" b="80502"/>
          <a:stretch/>
        </p:blipFill>
        <p:spPr bwMode="auto">
          <a:xfrm>
            <a:off x="3399305" y="1844825"/>
            <a:ext cx="1757243" cy="134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95049" y="3212976"/>
            <a:ext cx="1922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Trichogramma</a:t>
            </a:r>
            <a:r>
              <a:rPr lang="en-US" sz="16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</a:t>
            </a:r>
            <a:r>
              <a:rPr lang="en-US" sz="20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0304" y="3244914"/>
            <a:ext cx="1587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Telenomus</a:t>
            </a:r>
            <a:r>
              <a:rPr lang="en-US" sz="16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sp. </a:t>
            </a:r>
            <a:endParaRPr lang="en-US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8676" y="1142984"/>
            <a:ext cx="4583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Larval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Braconidae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parasitoids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 descr="E:\2018\Spodoptera frugiperda\side 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7238" y="1714489"/>
            <a:ext cx="2060750" cy="1433867"/>
          </a:xfrm>
          <a:prstGeom prst="rect">
            <a:avLst/>
          </a:prstGeom>
          <a:noFill/>
        </p:spPr>
      </p:pic>
      <p:pic>
        <p:nvPicPr>
          <p:cNvPr id="13" name="Picture 4" descr="E:\2018\Spodoptera frugiperda\NE complex\Final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1073" y="1844824"/>
            <a:ext cx="1736379" cy="1289440"/>
          </a:xfrm>
          <a:prstGeom prst="rect">
            <a:avLst/>
          </a:prstGeom>
          <a:noFill/>
        </p:spPr>
      </p:pic>
      <p:pic>
        <p:nvPicPr>
          <p:cNvPr id="14" name="Picture 2" descr="E:\2018\Spodoptera frugiperda\Campoletis\Male campolet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3081" y="3861048"/>
            <a:ext cx="2355933" cy="1944216"/>
          </a:xfrm>
          <a:prstGeom prst="rect">
            <a:avLst/>
          </a:prstGeom>
          <a:noFill/>
        </p:spPr>
      </p:pic>
      <p:pic>
        <p:nvPicPr>
          <p:cNvPr id="15" name="Picture 2" descr="parasitoid plat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1" t="72202" r="31210"/>
          <a:stretch/>
        </p:blipFill>
        <p:spPr bwMode="auto">
          <a:xfrm>
            <a:off x="4006533" y="3552188"/>
            <a:ext cx="2038847" cy="137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915279" y="4795495"/>
            <a:ext cx="2846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Larval-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pupal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Ichneumonidae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parasitoid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C:\Users\ankita gupta\Desktop\Phanerotom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6131" y="1571612"/>
            <a:ext cx="2104719" cy="1440730"/>
          </a:xfrm>
          <a:prstGeom prst="rect">
            <a:avLst/>
          </a:prstGeom>
          <a:noFill/>
        </p:spPr>
      </p:pic>
      <p:pic>
        <p:nvPicPr>
          <p:cNvPr id="18" name="Picture 3" descr="C:\Users\ankita gupta\Desktop\Chelonu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31817" y="3286125"/>
            <a:ext cx="2229379" cy="171601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202924" y="3000372"/>
            <a:ext cx="2786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i="1" kern="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Glyptapan</a:t>
            </a:r>
            <a:r>
              <a:rPr lang="en-US" sz="1400" b="1" i="1" kern="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600" b="1" i="1" kern="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eles</a:t>
            </a:r>
            <a:r>
              <a:rPr lang="en-US" sz="1600" b="1" i="1" kern="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kern="0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creatonoti</a:t>
            </a:r>
            <a:r>
              <a:rPr lang="en-US" sz="1600" b="1" i="1" kern="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kern="0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67057" y="5879594"/>
            <a:ext cx="29032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Solitary larval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Ichneumonid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parasitoid </a:t>
            </a:r>
          </a:p>
          <a:p>
            <a:r>
              <a:rPr lang="en-US" sz="1600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600" b="1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ampoletis</a:t>
            </a:r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chlorideae</a:t>
            </a:r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17569" y="3000372"/>
            <a:ext cx="2137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Phanerotoma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sp.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35911" y="4795495"/>
            <a:ext cx="183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Chelonus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sp.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16710" y="1500174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2">
                    <a:lumMod val="25000"/>
                  </a:schemeClr>
                </a:solidFill>
              </a:rPr>
              <a:t>Egg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</a:rPr>
              <a:t>Parasitoids</a:t>
            </a: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6128" y="5057105"/>
            <a:ext cx="1997191" cy="15768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386474" y="6156593"/>
            <a:ext cx="356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Trichomalopsis</a:t>
            </a:r>
            <a:r>
              <a:rPr lang="en-US" sz="1600" i="1" dirty="0"/>
              <a:t> </a:t>
            </a:r>
            <a:r>
              <a:rPr lang="en-US" sz="1600" dirty="0"/>
              <a:t>sp. (</a:t>
            </a:r>
            <a:r>
              <a:rPr lang="en-US" sz="1600" dirty="0" err="1"/>
              <a:t>Pteromalidae</a:t>
            </a:r>
            <a:r>
              <a:rPr lang="en-US" sz="1600" dirty="0"/>
              <a:t>) (from pupae)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38641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i="1" dirty="0" smtClean="0"/>
              <a:t>4.3 Parasites </a:t>
            </a:r>
            <a:r>
              <a:rPr lang="en-US" sz="3600" i="1" dirty="0"/>
              <a:t>and microbial pathogens:</a:t>
            </a:r>
            <a:r>
              <a:rPr lang="en-US" sz="3600" b="1" dirty="0"/>
              <a:t> 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These are nematodes, fungi, bacteria, viruses and protozoa, which cause lethal infections to FAW. Potential microbial agents against FAW can be NPV, MNPV, BT, </a:t>
            </a:r>
            <a:r>
              <a:rPr lang="en-US" sz="2400" dirty="0" err="1"/>
              <a:t>Nomuraea</a:t>
            </a:r>
            <a:r>
              <a:rPr lang="en-US" sz="2400" dirty="0"/>
              <a:t> </a:t>
            </a:r>
            <a:r>
              <a:rPr lang="en-US" sz="2400" dirty="0" err="1"/>
              <a:t>rileyi</a:t>
            </a:r>
            <a:r>
              <a:rPr lang="en-US" sz="2400" dirty="0"/>
              <a:t> and </a:t>
            </a:r>
            <a:r>
              <a:rPr lang="en-US" sz="2400" dirty="0" err="1"/>
              <a:t>Entomopathogenic</a:t>
            </a:r>
            <a:r>
              <a:rPr lang="en-US" sz="2400" dirty="0"/>
              <a:t> Nematodes (</a:t>
            </a:r>
            <a:r>
              <a:rPr lang="en-US" sz="2400" i="1" dirty="0" err="1"/>
              <a:t>Heterorhabditis</a:t>
            </a:r>
            <a:r>
              <a:rPr lang="en-US" sz="2400" i="1" dirty="0"/>
              <a:t>, </a:t>
            </a:r>
            <a:r>
              <a:rPr lang="en-US" sz="2400" i="1" dirty="0" err="1"/>
              <a:t>Steinernema</a:t>
            </a:r>
            <a:r>
              <a:rPr lang="en-US" sz="2400" dirty="0"/>
              <a:t>). 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Some recommended </a:t>
            </a:r>
            <a:r>
              <a:rPr lang="en-US" sz="2400" dirty="0" err="1"/>
              <a:t>biopesticides</a:t>
            </a:r>
            <a:r>
              <a:rPr lang="en-US" sz="2400" dirty="0"/>
              <a:t> are </a:t>
            </a:r>
            <a:r>
              <a:rPr lang="en-US" sz="2400" i="1" dirty="0"/>
              <a:t>Bacillus </a:t>
            </a:r>
            <a:r>
              <a:rPr lang="en-US" sz="2400" i="1" dirty="0" err="1"/>
              <a:t>thuringiensis</a:t>
            </a:r>
            <a:r>
              <a:rPr lang="en-US" sz="2400" dirty="0"/>
              <a:t> (2-3 g/liter) and </a:t>
            </a:r>
            <a:r>
              <a:rPr lang="en-US" sz="2400" i="1" dirty="0" err="1"/>
              <a:t>Metarhizium</a:t>
            </a:r>
            <a:r>
              <a:rPr lang="en-US" sz="2400" i="1" dirty="0"/>
              <a:t> </a:t>
            </a:r>
            <a:r>
              <a:rPr lang="en-US" sz="2400" i="1" dirty="0" err="1"/>
              <a:t>anisopliae</a:t>
            </a:r>
            <a:r>
              <a:rPr lang="en-US" sz="2400" dirty="0"/>
              <a:t> (2 g/liter)</a:t>
            </a: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E2A0-2697-49E9-9DFE-0A364DE4DAE7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24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516-5E51-4913-A52E-44914F54A13D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31876" r="35555" b="42708"/>
          <a:stretch/>
        </p:blipFill>
        <p:spPr>
          <a:xfrm>
            <a:off x="6000111" y="639822"/>
            <a:ext cx="3199932" cy="3943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25356" y="4583174"/>
            <a:ext cx="4349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Nomuraea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rileyi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infected FAW larvae 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339208" y="4960573"/>
            <a:ext cx="68933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b="1" i="1" dirty="0">
                <a:latin typeface="Arial Black" panose="020B0A04020102020204" pitchFamily="34" charset="0"/>
              </a:rPr>
              <a:t>Nomuraea </a:t>
            </a:r>
            <a:r>
              <a:rPr lang="en-GB" sz="1400" b="1" i="1" dirty="0" err="1">
                <a:latin typeface="Arial Black" panose="020B0A04020102020204" pitchFamily="34" charset="0"/>
              </a:rPr>
              <a:t>rileyi</a:t>
            </a:r>
            <a:r>
              <a:rPr lang="en-GB" sz="1400" b="1" dirty="0">
                <a:latin typeface="Arial Black" panose="020B0A04020102020204" pitchFamily="34" charset="0"/>
              </a:rPr>
              <a:t> observed to cause epizootics on FAW in </a:t>
            </a:r>
            <a:r>
              <a:rPr lang="en-GB" sz="1400" b="1" dirty="0" err="1">
                <a:latin typeface="Arial Black" panose="020B0A04020102020204" pitchFamily="34" charset="0"/>
              </a:rPr>
              <a:t>Shivamogga</a:t>
            </a:r>
            <a:r>
              <a:rPr lang="en-GB" sz="1400" b="1" dirty="0">
                <a:latin typeface="Arial Black" panose="020B0A04020102020204" pitchFamily="34" charset="0"/>
              </a:rPr>
              <a:t>, </a:t>
            </a:r>
            <a:r>
              <a:rPr lang="en-GB" sz="1400" b="1" dirty="0" err="1">
                <a:latin typeface="Arial Black" panose="020B0A04020102020204" pitchFamily="34" charset="0"/>
              </a:rPr>
              <a:t>Chikkaballapur</a:t>
            </a:r>
            <a:r>
              <a:rPr lang="en-GB" sz="1400" b="1" dirty="0">
                <a:latin typeface="Arial Black" panose="020B0A04020102020204" pitchFamily="34" charset="0"/>
              </a:rPr>
              <a:t>, Bangalore districts of  Karnataka because of very favourable temperature (25°C) &amp; RH (&gt; 70%) prevailing in these </a:t>
            </a:r>
            <a:r>
              <a:rPr lang="en-GB" sz="1400" b="1" dirty="0" smtClean="0">
                <a:latin typeface="Arial Black" panose="020B0A04020102020204" pitchFamily="34" charset="0"/>
              </a:rPr>
              <a:t>areas</a:t>
            </a:r>
            <a:endParaRPr lang="en-GB" sz="1400" b="1" dirty="0">
              <a:latin typeface="Arial Black" panose="020B0A04020102020204" pitchFamily="34" charset="0"/>
            </a:endParaRPr>
          </a:p>
          <a:p>
            <a:pPr algn="just"/>
            <a:r>
              <a:rPr lang="en-GB" sz="1400" b="1" dirty="0">
                <a:solidFill>
                  <a:srgbClr val="0000FF"/>
                </a:solidFill>
                <a:latin typeface="Arial Black" panose="020B0A04020102020204" pitchFamily="34" charset="0"/>
              </a:rPr>
              <a:t>Infected larvae showed extensive green sporulation (10</a:t>
            </a:r>
            <a:r>
              <a:rPr lang="en-GB" sz="1400" b="1" baseline="30000" dirty="0">
                <a:solidFill>
                  <a:srgbClr val="0000FF"/>
                </a:solidFill>
                <a:latin typeface="Arial Black" panose="020B0A04020102020204" pitchFamily="34" charset="0"/>
              </a:rPr>
              <a:t>10</a:t>
            </a:r>
            <a:r>
              <a:rPr lang="en-GB" sz="1400" b="1" dirty="0">
                <a:solidFill>
                  <a:srgbClr val="0000FF"/>
                </a:solidFill>
                <a:latin typeface="Arial Black" panose="020B0A04020102020204" pitchFamily="34" charset="0"/>
              </a:rPr>
              <a:t> to 10</a:t>
            </a:r>
            <a:r>
              <a:rPr lang="en-GB" sz="1400" b="1" baseline="30000" dirty="0">
                <a:solidFill>
                  <a:srgbClr val="0000FF"/>
                </a:solidFill>
                <a:latin typeface="Arial Black" panose="020B0A04020102020204" pitchFamily="34" charset="0"/>
              </a:rPr>
              <a:t>11 </a:t>
            </a:r>
            <a:r>
              <a:rPr lang="en-GB" sz="1400" b="1" dirty="0">
                <a:solidFill>
                  <a:srgbClr val="0000FF"/>
                </a:solidFill>
                <a:latin typeface="Arial Black" panose="020B0A04020102020204" pitchFamily="34" charset="0"/>
              </a:rPr>
              <a:t>Spores per each cadaver</a:t>
            </a:r>
            <a:r>
              <a:rPr lang="en-GB" sz="14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)</a:t>
            </a:r>
            <a:endParaRPr lang="en-GB" sz="1600" b="1" dirty="0">
              <a:latin typeface="Arial Black" panose="020B0A04020102020204" pitchFamily="34" charset="0"/>
            </a:endParaRPr>
          </a:p>
        </p:txBody>
      </p:sp>
      <p:pic>
        <p:nvPicPr>
          <p:cNvPr id="10" name="Picture 2" descr="C:\Users\G.Sivakumar\Desktop\virus pix\spodoptera frugiperda NPV pix\IMG-20180912-WA0007.jpg"/>
          <p:cNvPicPr>
            <a:picLocks noChangeAspect="1" noChangeArrowheads="1"/>
          </p:cNvPicPr>
          <p:nvPr/>
        </p:nvPicPr>
        <p:blipFill>
          <a:blip r:embed="rId3"/>
          <a:srcRect l="21084" t="38372" r="29346" b="29845"/>
          <a:stretch>
            <a:fillRect/>
          </a:stretch>
        </p:blipFill>
        <p:spPr bwMode="auto">
          <a:xfrm>
            <a:off x="1116433" y="728279"/>
            <a:ext cx="3526300" cy="401606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16432" y="5053443"/>
            <a:ext cx="2526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/>
              <a:t>Spodoptera</a:t>
            </a:r>
            <a:r>
              <a:rPr lang="en-US" sz="2000" b="1" i="1" dirty="0"/>
              <a:t> </a:t>
            </a:r>
            <a:r>
              <a:rPr lang="en-US" sz="2000" b="1" i="1" dirty="0" err="1"/>
              <a:t>frugiperda</a:t>
            </a:r>
            <a:r>
              <a:rPr lang="en-US" sz="2000" b="1" i="1" dirty="0"/>
              <a:t> </a:t>
            </a:r>
            <a:r>
              <a:rPr lang="en-US" sz="2000" b="1" dirty="0"/>
              <a:t>NPV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550356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5. Other </a:t>
            </a:r>
            <a:r>
              <a:rPr lang="en-US" b="1" dirty="0"/>
              <a:t>management options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Use of local botanicals (neem, hot pepper, </a:t>
            </a:r>
            <a:r>
              <a:rPr lang="en-US" dirty="0" err="1"/>
              <a:t>titepati</a:t>
            </a:r>
            <a:r>
              <a:rPr lang="en-US" dirty="0"/>
              <a:t>, and other plant extracts</a:t>
            </a:r>
            <a:r>
              <a:rPr lang="en-US" dirty="0" smtClean="0"/>
              <a:t>)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Sugary sprays, oil, ‘fish soup’ or other material to attract ants and wasps to the maize plants.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BF77B-3863-4824-8F18-8C1349AA08B6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8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53142"/>
            <a:ext cx="8940800" cy="76449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6. Use of botanical </a:t>
            </a:r>
            <a:r>
              <a:rPr lang="en-US" b="1" dirty="0"/>
              <a:t>Pesticides: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of botanical pesticides: Neem based insecticides are effective against the larvae of </a:t>
            </a:r>
            <a:r>
              <a:rPr lang="en-US" dirty="0" err="1"/>
              <a:t>upto</a:t>
            </a:r>
            <a:r>
              <a:rPr lang="en-US" dirty="0"/>
              <a:t> 3</a:t>
            </a:r>
            <a:r>
              <a:rPr lang="en-US" baseline="30000" dirty="0"/>
              <a:t>rd</a:t>
            </a:r>
            <a:r>
              <a:rPr lang="en-US" dirty="0"/>
              <a:t> instar. Use </a:t>
            </a:r>
            <a:r>
              <a:rPr lang="en-US" dirty="0" err="1"/>
              <a:t>Azadirachtin</a:t>
            </a:r>
            <a:r>
              <a:rPr lang="en-US" dirty="0"/>
              <a:t> 1500 ppm @ 5 ml per liter of water at the time of early stage of damages.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DC0B-4671-4C8D-9F50-EF96AF457215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11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7. Use </a:t>
            </a:r>
            <a:r>
              <a:rPr lang="en-US" b="1" dirty="0"/>
              <a:t>of Chemical pesticides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Pesticides </a:t>
            </a:r>
            <a:r>
              <a:rPr lang="en-US" dirty="0" smtClean="0"/>
              <a:t>should </a:t>
            </a:r>
            <a:r>
              <a:rPr lang="en-US" dirty="0"/>
              <a:t>be effective, low-risk, economical, accessible and user friendly.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Following </a:t>
            </a:r>
            <a:r>
              <a:rPr lang="en-US" dirty="0"/>
              <a:t>points need to be considered: 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Avoid the use of highly hazardous pesticides 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When the pest infestation reaches the action threshold level, there may be the need of pesticide application. 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Time of pesticide application:  For the pesticides to be effective spray early in the morning from 6:00-10:00am or late afternoon 4:00-7:00pm provided the conditions are </a:t>
            </a:r>
            <a:r>
              <a:rPr lang="en-US" dirty="0" err="1"/>
              <a:t>favourable</a:t>
            </a:r>
            <a:r>
              <a:rPr lang="en-US" dirty="0"/>
              <a:t> for spraying because FAW actively feeds at night.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6D47-46B2-4F4F-BF57-E774D3A03CEC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0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23834"/>
            <a:ext cx="9652000" cy="51861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</a:t>
            </a:r>
            <a:r>
              <a:rPr lang="en-US" dirty="0"/>
              <a:t>agricultural pests are periodically introduced into agricultural environment and pose some degree of risk, a number of characteristic factors make FAW a more devastating pest than many others </a:t>
            </a:r>
            <a:endParaRPr lang="en-US" dirty="0" smtClean="0"/>
          </a:p>
          <a:p>
            <a:pPr lvl="1"/>
            <a:r>
              <a:rPr lang="en-US" dirty="0" smtClean="0"/>
              <a:t>as </a:t>
            </a:r>
            <a:r>
              <a:rPr lang="en-US" dirty="0"/>
              <a:t>it consumes many different crops including maize; </a:t>
            </a:r>
            <a:endParaRPr lang="en-US" dirty="0" smtClean="0"/>
          </a:p>
          <a:p>
            <a:pPr lvl="1"/>
            <a:r>
              <a:rPr lang="en-US" dirty="0" smtClean="0"/>
              <a:t>spreads </a:t>
            </a:r>
            <a:r>
              <a:rPr lang="en-US" dirty="0"/>
              <a:t>quickly across large geographic areas and </a:t>
            </a:r>
            <a:endParaRPr lang="en-US" dirty="0" smtClean="0"/>
          </a:p>
          <a:p>
            <a:pPr lvl="1"/>
            <a:r>
              <a:rPr lang="en-US" dirty="0" smtClean="0"/>
              <a:t>may </a:t>
            </a:r>
            <a:r>
              <a:rPr lang="en-US" dirty="0"/>
              <a:t>persist throughout the year in some warm climate areas. </a:t>
            </a:r>
          </a:p>
          <a:p>
            <a:r>
              <a:rPr lang="en-US" dirty="0"/>
              <a:t>In addition to emerging economic and food security impacts, responses to the pest are potential for </a:t>
            </a:r>
            <a:endParaRPr lang="en-US" dirty="0" smtClean="0"/>
          </a:p>
          <a:p>
            <a:pPr lvl="1"/>
            <a:r>
              <a:rPr lang="en-US" dirty="0" smtClean="0"/>
              <a:t>negative </a:t>
            </a:r>
            <a:r>
              <a:rPr lang="en-US" dirty="0"/>
              <a:t>health impacts on human animal and environment </a:t>
            </a:r>
            <a:endParaRPr lang="en-US" dirty="0" smtClean="0"/>
          </a:p>
          <a:p>
            <a:pPr lvl="1"/>
            <a:r>
              <a:rPr lang="en-US" dirty="0" smtClean="0"/>
              <a:t>as </a:t>
            </a:r>
            <a:r>
              <a:rPr lang="en-US" dirty="0"/>
              <a:t>a result of extensive, indiscriminate, and unguided use of synthetic pesticides.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D449-12A2-4291-AA50-760C2BB88832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99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314" y="855209"/>
            <a:ext cx="8940800" cy="1143000"/>
          </a:xfrm>
        </p:spPr>
        <p:txBody>
          <a:bodyPr>
            <a:noAutofit/>
          </a:bodyPr>
          <a:lstStyle/>
          <a:p>
            <a:r>
              <a:rPr lang="en-US" sz="3200" dirty="0"/>
              <a:t>Early age of the crop is more susceptible to FAW infestation thus action thresholds at different ages may differ.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516-5E51-4913-A52E-44914F54A13D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811942"/>
              </p:ext>
            </p:extLst>
          </p:nvPr>
        </p:nvGraphicFramePr>
        <p:xfrm>
          <a:off x="449943" y="2865518"/>
          <a:ext cx="9869714" cy="2944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1848"/>
                <a:gridCol w="4224609"/>
                <a:gridCol w="483325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S.N.</a:t>
                      </a:r>
                      <a:endParaRPr lang="en-US" sz="2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Crop age </a:t>
                      </a:r>
                      <a:endParaRPr lang="en-US" sz="2800">
                        <a:effectLst/>
                        <a:latin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Action threshold</a:t>
                      </a:r>
                      <a:endParaRPr lang="en-US" sz="2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From emergence to 4 weeks</a:t>
                      </a:r>
                      <a:endParaRPr lang="en-US" sz="2800">
                        <a:effectLst/>
                        <a:latin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5% infestation</a:t>
                      </a:r>
                      <a:endParaRPr lang="en-US" sz="2800">
                        <a:effectLst/>
                        <a:latin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From 5 to 7 weeks after emergence</a:t>
                      </a:r>
                      <a:endParaRPr lang="en-US" sz="2800">
                        <a:effectLst/>
                        <a:latin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10% infestation (newly emerged 3 leaves-freshly damaged)</a:t>
                      </a:r>
                      <a:endParaRPr lang="en-US" sz="2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</a:rPr>
                        <a:t>From 8 weeks onwards (Tasseling to near maturity)</a:t>
                      </a:r>
                      <a:endParaRPr lang="en-US" sz="2800">
                        <a:effectLst/>
                        <a:latin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</a:rPr>
                        <a:t>10% ear damage</a:t>
                      </a:r>
                      <a:endParaRPr lang="en-US" sz="2800" dirty="0">
                        <a:effectLst/>
                        <a:latin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54742" y="2157792"/>
            <a:ext cx="8162538" cy="62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056" tIns="12696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1" i="0" u="none" strike="noStrike" cap="none" normalizeH="0" baseline="0" dirty="0" smtClean="0" bmk="_Toc19432354">
                <a:ln>
                  <a:noFill/>
                </a:ln>
                <a:solidFill>
                  <a:srgbClr val="4F81BD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Growth stages and action threshold: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4F81BD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33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/>
              <a:t>7. Use of Chemical </a:t>
            </a:r>
            <a:r>
              <a:rPr lang="en-US" sz="3600" b="1" dirty="0" smtClean="0"/>
              <a:t>pesticides </a:t>
            </a:r>
            <a:r>
              <a:rPr lang="en-US" sz="3600" b="1" dirty="0" err="1" smtClean="0"/>
              <a:t>cont</a:t>
            </a:r>
            <a:r>
              <a:rPr lang="en-US" sz="3600" b="1" dirty="0" smtClean="0"/>
              <a:t>….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Method of application: </a:t>
            </a:r>
            <a:endParaRPr lang="en-US" dirty="0" smtClean="0"/>
          </a:p>
          <a:p>
            <a:r>
              <a:rPr lang="en-US" dirty="0" smtClean="0"/>
              <a:t>Use PPE </a:t>
            </a:r>
            <a:r>
              <a:rPr lang="en-US" dirty="0"/>
              <a:t>while handling and using pesticides. </a:t>
            </a:r>
            <a:endParaRPr lang="en-US" dirty="0" smtClean="0"/>
          </a:p>
          <a:p>
            <a:r>
              <a:rPr lang="en-US" dirty="0" smtClean="0"/>
              <a:t>Follow </a:t>
            </a:r>
            <a:r>
              <a:rPr lang="en-US" dirty="0"/>
              <a:t>the instructions given on the product label.  </a:t>
            </a:r>
            <a:endParaRPr lang="en-US" dirty="0" smtClean="0"/>
          </a:p>
          <a:p>
            <a:r>
              <a:rPr lang="en-US" dirty="0" smtClean="0"/>
              <a:t>Always </a:t>
            </a:r>
            <a:r>
              <a:rPr lang="en-US" dirty="0"/>
              <a:t>use a clean pump and clean water for mixing the pesticides.  </a:t>
            </a:r>
            <a:endParaRPr lang="en-US" dirty="0" smtClean="0"/>
          </a:p>
          <a:p>
            <a:r>
              <a:rPr lang="en-US" dirty="0" smtClean="0"/>
              <a:t>Spray </a:t>
            </a:r>
            <a:r>
              <a:rPr lang="en-US" dirty="0"/>
              <a:t>the whole plant and target the whorl where the larvae are usually found. </a:t>
            </a:r>
            <a:endParaRPr lang="en-US" dirty="0" smtClean="0"/>
          </a:p>
          <a:p>
            <a:r>
              <a:rPr lang="en-US" dirty="0" smtClean="0"/>
              <a:t>Avoid </a:t>
            </a:r>
            <a:r>
              <a:rPr lang="en-US" dirty="0"/>
              <a:t>spraying when it is windy or if rain is imminent. </a:t>
            </a:r>
          </a:p>
          <a:p>
            <a:r>
              <a:rPr lang="en-US" dirty="0"/>
              <a:t>Frequency of application of pesticides: Spray pesticide and check the presence of larvae 4 days after spraying. Second spray after 2-3 weeks may be necessary with alternate group of pesticide to avoid development of pest resistance.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342A-683D-4273-BA66-5430358915B4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57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/>
              <a:t>7. Use of Chemical </a:t>
            </a:r>
            <a:r>
              <a:rPr lang="en-US" sz="3600" b="1" dirty="0" smtClean="0"/>
              <a:t>pesticides </a:t>
            </a:r>
            <a:r>
              <a:rPr lang="en-US" sz="3600" b="1" dirty="0" err="1" smtClean="0"/>
              <a:t>cont</a:t>
            </a:r>
            <a:r>
              <a:rPr lang="en-US" sz="3600" b="1" dirty="0" smtClean="0"/>
              <a:t>….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Frequency </a:t>
            </a:r>
            <a:r>
              <a:rPr lang="en-US" dirty="0"/>
              <a:t>of application of pesticides: </a:t>
            </a:r>
            <a:endParaRPr lang="en-US" dirty="0" smtClean="0"/>
          </a:p>
          <a:p>
            <a:r>
              <a:rPr lang="en-US" dirty="0" smtClean="0"/>
              <a:t>Spray </a:t>
            </a:r>
            <a:r>
              <a:rPr lang="en-US" dirty="0"/>
              <a:t>pesticide and check the presence of larvae 4 days after spraying. </a:t>
            </a:r>
            <a:endParaRPr lang="en-US" dirty="0" smtClean="0"/>
          </a:p>
          <a:p>
            <a:r>
              <a:rPr lang="en-US" dirty="0" smtClean="0"/>
              <a:t>Second </a:t>
            </a:r>
            <a:r>
              <a:rPr lang="en-US" dirty="0"/>
              <a:t>spray after 2-3 weeks may be necessary with alternate group of pesticide to avoid development of pest resistance.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342A-683D-4273-BA66-5430358915B4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58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/>
              <a:t>7. Use of Chemical </a:t>
            </a:r>
            <a:r>
              <a:rPr lang="en-US" sz="3600" b="1" dirty="0" smtClean="0"/>
              <a:t>pesticides </a:t>
            </a:r>
            <a:r>
              <a:rPr lang="en-US" sz="3600" b="1" dirty="0" err="1" smtClean="0"/>
              <a:t>cont</a:t>
            </a:r>
            <a:r>
              <a:rPr lang="en-US" sz="3600" b="1" dirty="0" smtClean="0"/>
              <a:t>….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Some of the recommended chemical pesticides and their doses are as follows: </a:t>
            </a:r>
          </a:p>
          <a:p>
            <a:r>
              <a:rPr lang="en-US" sz="3200" dirty="0" err="1"/>
              <a:t>Spinetoram</a:t>
            </a:r>
            <a:r>
              <a:rPr lang="en-US" sz="3200" dirty="0"/>
              <a:t> 11.7 SC (Delegate) @ 0.5 ml/liter </a:t>
            </a:r>
          </a:p>
          <a:p>
            <a:r>
              <a:rPr lang="en-US" sz="3200" dirty="0" err="1"/>
              <a:t>Chlorantraniliprole</a:t>
            </a:r>
            <a:r>
              <a:rPr lang="en-US" sz="3200" dirty="0"/>
              <a:t> 18.5% SC @ 0.4 ml/liter </a:t>
            </a:r>
            <a:endParaRPr lang="en-US" sz="3200" dirty="0" smtClean="0"/>
          </a:p>
          <a:p>
            <a:r>
              <a:rPr lang="en-US" sz="3200" dirty="0" err="1" smtClean="0"/>
              <a:t>Spinosad</a:t>
            </a:r>
            <a:r>
              <a:rPr lang="en-US" sz="3200" dirty="0" smtClean="0"/>
              <a:t> </a:t>
            </a:r>
            <a:r>
              <a:rPr lang="en-US" sz="3200" dirty="0"/>
              <a:t>45%SC @ 0.3 ml/liter </a:t>
            </a:r>
            <a:endParaRPr lang="en-US" sz="3200" dirty="0" smtClean="0"/>
          </a:p>
          <a:p>
            <a:r>
              <a:rPr lang="en-US" sz="3200" dirty="0" err="1" smtClean="0"/>
              <a:t>Emamectin</a:t>
            </a:r>
            <a:r>
              <a:rPr lang="en-US" sz="3200" dirty="0" smtClean="0"/>
              <a:t> </a:t>
            </a:r>
            <a:r>
              <a:rPr lang="en-US" sz="3200" dirty="0"/>
              <a:t>benzoate 5% SG @ 0.4 g/liter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63B79-81EF-44EA-B7F0-C505D6608B4A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05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/>
              <a:t>8. FFS </a:t>
            </a:r>
            <a:r>
              <a:rPr lang="en-US" sz="3200" b="1" dirty="0"/>
              <a:t>Approach for farmers' education on </a:t>
            </a:r>
            <a:r>
              <a:rPr lang="en-US" sz="3200" b="1" dirty="0" smtClean="0"/>
              <a:t>FAW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Farmers Field School (FFS) is a widely used extension approach to educate farmers in agriculture. </a:t>
            </a:r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/>
              <a:t>approach was initiated in Nepal with the FAO supported TCP project on Community IPM in 1998 for the integrated management of Brown Plant Hopper. </a:t>
            </a:r>
            <a:endParaRPr lang="en-US" sz="2400" dirty="0" smtClean="0"/>
          </a:p>
          <a:p>
            <a:r>
              <a:rPr lang="en-US" sz="2400" dirty="0" smtClean="0"/>
              <a:t>In </a:t>
            </a:r>
            <a:r>
              <a:rPr lang="en-US" sz="2400" dirty="0"/>
              <a:t>addition, FFS curricula have been developed for the integrated pest management in different crops including maize.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03606-7D53-4E3A-BD77-B87BCF0DF354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72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Different levels facilitators (Officers, assistant level staff and farmers) have been developed which can be used to run the FFS for the management of FAW.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FFS curriculum for maize can be revised and updated focusing on the integrated management of FAW. </a:t>
            </a:r>
            <a:endParaRPr lang="en-US" sz="2400" dirty="0" smtClean="0"/>
          </a:p>
          <a:p>
            <a:r>
              <a:rPr lang="en-US" sz="2400" dirty="0" smtClean="0"/>
              <a:t>As </a:t>
            </a:r>
            <a:r>
              <a:rPr lang="en-US" sz="2400" dirty="0"/>
              <a:t>part of the FAW management strategy to reach rural communities affected by FAW, </a:t>
            </a:r>
            <a:endParaRPr lang="en-US" sz="2400" dirty="0" smtClean="0"/>
          </a:p>
          <a:p>
            <a:pPr lvl="1"/>
            <a:r>
              <a:rPr lang="en-US" sz="1900" dirty="0" smtClean="0"/>
              <a:t>FFS </a:t>
            </a:r>
            <a:r>
              <a:rPr lang="en-US" sz="1900" dirty="0"/>
              <a:t>will be combined with </a:t>
            </a:r>
            <a:endParaRPr lang="en-US" sz="1900" dirty="0" smtClean="0"/>
          </a:p>
          <a:p>
            <a:pPr lvl="2"/>
            <a:r>
              <a:rPr lang="en-US" sz="1800" dirty="0" smtClean="0"/>
              <a:t>mass </a:t>
            </a:r>
            <a:r>
              <a:rPr lang="en-US" sz="1800" dirty="0"/>
              <a:t>information campaigns, rural radio, and participatory videos, </a:t>
            </a:r>
            <a:endParaRPr lang="en-US" sz="1800" dirty="0" smtClean="0"/>
          </a:p>
          <a:p>
            <a:pPr lvl="2"/>
            <a:r>
              <a:rPr lang="en-US" sz="1800" dirty="0" smtClean="0"/>
              <a:t>community </a:t>
            </a:r>
            <a:r>
              <a:rPr lang="en-US" sz="1800" dirty="0"/>
              <a:t>action plans for FAW management and </a:t>
            </a:r>
            <a:endParaRPr lang="en-US" sz="1800" dirty="0" smtClean="0"/>
          </a:p>
          <a:p>
            <a:pPr lvl="2"/>
            <a:r>
              <a:rPr lang="en-US" sz="1800" dirty="0" smtClean="0"/>
              <a:t>short </a:t>
            </a:r>
            <a:r>
              <a:rPr lang="en-US" sz="1800" dirty="0"/>
              <a:t>field courses for farmers and rural advisors based on experiential learning.</a:t>
            </a: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C285-AF7C-478C-BDE8-83E018C44C10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47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438411"/>
            <a:ext cx="8940800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Annexure 3: List of Pesticides that can be used for the Management of FAW</a:t>
            </a:r>
            <a:br>
              <a:rPr lang="en-US" sz="3200" b="1" dirty="0"/>
            </a:b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048202"/>
              </p:ext>
            </p:extLst>
          </p:nvPr>
        </p:nvGraphicFramePr>
        <p:xfrm>
          <a:off x="411914" y="1387523"/>
          <a:ext cx="9938742" cy="45165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5948">
                  <a:extLst>
                    <a:ext uri="{9D8B030D-6E8A-4147-A177-3AD203B41FA5}">
                      <a16:colId xmlns:a16="http://schemas.microsoft.com/office/drawing/2014/main" xmlns="" val="407240870"/>
                    </a:ext>
                  </a:extLst>
                </a:gridCol>
                <a:gridCol w="1908036">
                  <a:extLst>
                    <a:ext uri="{9D8B030D-6E8A-4147-A177-3AD203B41FA5}">
                      <a16:colId xmlns:a16="http://schemas.microsoft.com/office/drawing/2014/main" xmlns="" val="2943074522"/>
                    </a:ext>
                  </a:extLst>
                </a:gridCol>
                <a:gridCol w="6232241">
                  <a:extLst>
                    <a:ext uri="{9D8B030D-6E8A-4147-A177-3AD203B41FA5}">
                      <a16:colId xmlns:a16="http://schemas.microsoft.com/office/drawing/2014/main" xmlns="" val="931222567"/>
                    </a:ext>
                  </a:extLst>
                </a:gridCol>
                <a:gridCol w="1202517">
                  <a:extLst>
                    <a:ext uri="{9D8B030D-6E8A-4147-A177-3AD203B41FA5}">
                      <a16:colId xmlns:a16="http://schemas.microsoft.com/office/drawing/2014/main" xmlns="" val="539060609"/>
                    </a:ext>
                  </a:extLst>
                </a:gridCol>
              </a:tblGrid>
              <a:tr h="6948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 N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Common Name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Registered Trade Names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Remarks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63686208"/>
                  </a:ext>
                </a:extLst>
              </a:tr>
              <a:tr h="347429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Azadirachta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indica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MARGO N.F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09586169"/>
                  </a:ext>
                </a:extLst>
              </a:tr>
              <a:tr h="3474294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effectLst/>
                        </a:rPr>
                        <a:t>2.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Azadirachtin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AGRIGAURD, ASTAN-KILLER- 0.15 EC, ASTHA NEEM SUPER- 1 Cake, AVANA- 0.15 GR, AZADIRECHTIN- 1 EC, BELIEVE- 0.03 EC, BIO - M – POWER- 0.03 WW, BIO DOSE- 0.15 WW, BLACK DOG- 5 EC, MARGOSOM-MULTINEEM- 0.03 EC, MULTINEMOR-0.15 EC, NEEM 1500-0.15 EC, NEEM- F, NEEM GOLD-0.04 GR, NEEM KAVACH-0.15 EC, NEEMATE -10-10 GR, NEEMAZAL-5 EC, NEEMCIDE-0.03 EC, </a:t>
                      </a:r>
                      <a:r>
                        <a:rPr lang="en-US" sz="1800" dirty="0" err="1">
                          <a:effectLst/>
                        </a:rPr>
                        <a:t>Neemraj</a:t>
                      </a:r>
                      <a:r>
                        <a:rPr lang="en-US" sz="1800" dirty="0">
                          <a:effectLst/>
                        </a:rPr>
                        <a:t>- 1%, 5%, 0.03%, 0.15% EC, </a:t>
                      </a:r>
                      <a:r>
                        <a:rPr lang="en-US" sz="1800" dirty="0" err="1">
                          <a:effectLst/>
                        </a:rPr>
                        <a:t>Neemras</a:t>
                      </a:r>
                      <a:r>
                        <a:rPr lang="en-US" sz="1800" dirty="0">
                          <a:effectLst/>
                        </a:rPr>
                        <a:t> 1500 PPM-0.15% EC, </a:t>
                      </a:r>
                      <a:r>
                        <a:rPr lang="en-US" sz="1800" dirty="0" err="1">
                          <a:effectLst/>
                        </a:rPr>
                        <a:t>Neemtel</a:t>
                      </a:r>
                      <a:r>
                        <a:rPr lang="en-US" sz="1800" dirty="0">
                          <a:effectLst/>
                        </a:rPr>
                        <a:t> 1.5 % EC, </a:t>
                      </a:r>
                      <a:r>
                        <a:rPr lang="en-US" sz="1800" dirty="0" err="1">
                          <a:effectLst/>
                        </a:rPr>
                        <a:t>Neemtel</a:t>
                      </a:r>
                      <a:r>
                        <a:rPr lang="en-US" sz="1800" dirty="0">
                          <a:effectLst/>
                        </a:rPr>
                        <a:t> 1- 3% EC, </a:t>
                      </a:r>
                      <a:r>
                        <a:rPr lang="en-US" sz="1800" dirty="0" err="1">
                          <a:effectLst/>
                        </a:rPr>
                        <a:t>Niconeem</a:t>
                      </a:r>
                      <a:r>
                        <a:rPr lang="en-US" sz="1800" dirty="0">
                          <a:effectLst/>
                        </a:rPr>
                        <a:t>- 0.15%, 0.3%, </a:t>
                      </a:r>
                      <a:r>
                        <a:rPr lang="en-US" sz="1800" dirty="0" err="1">
                          <a:effectLst/>
                        </a:rPr>
                        <a:t>Niconeem</a:t>
                      </a:r>
                      <a:r>
                        <a:rPr lang="en-US" sz="1800" dirty="0">
                          <a:effectLst/>
                        </a:rPr>
                        <a:t> 1% EC, </a:t>
                      </a:r>
                      <a:r>
                        <a:rPr lang="en-US" sz="1800" dirty="0" err="1">
                          <a:effectLst/>
                        </a:rPr>
                        <a:t>Nimazal</a:t>
                      </a:r>
                      <a:r>
                        <a:rPr lang="en-US" sz="1800" dirty="0">
                          <a:effectLst/>
                        </a:rPr>
                        <a:t>—TS- 1% EC, Nimbecidine-0.03% EC, Peak Neem 0.03% EC, Refresh 0.03% EC, Signature Gold 1% EC, </a:t>
                      </a:r>
                      <a:r>
                        <a:rPr lang="en-US" sz="1800" dirty="0" err="1">
                          <a:effectLst/>
                        </a:rPr>
                        <a:t>Superneem</a:t>
                      </a:r>
                      <a:r>
                        <a:rPr lang="en-US" sz="1800" dirty="0">
                          <a:effectLst/>
                        </a:rPr>
                        <a:t>+ 0.15% EC, </a:t>
                      </a:r>
                      <a:r>
                        <a:rPr lang="en-US" sz="1800" dirty="0" err="1">
                          <a:effectLst/>
                        </a:rPr>
                        <a:t>Ultineem</a:t>
                      </a:r>
                      <a:r>
                        <a:rPr lang="en-US" sz="1800" dirty="0">
                          <a:effectLst/>
                        </a:rPr>
                        <a:t> 1% EC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50562613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706B-95E7-4785-844E-72436F8F408E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3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339987"/>
              </p:ext>
            </p:extLst>
          </p:nvPr>
        </p:nvGraphicFramePr>
        <p:xfrm>
          <a:off x="851849" y="714845"/>
          <a:ext cx="9256853" cy="5678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9963">
                  <a:extLst>
                    <a:ext uri="{9D8B030D-6E8A-4147-A177-3AD203B41FA5}">
                      <a16:colId xmlns:a16="http://schemas.microsoft.com/office/drawing/2014/main" xmlns="" val="3251150151"/>
                    </a:ext>
                  </a:extLst>
                </a:gridCol>
                <a:gridCol w="1789186">
                  <a:extLst>
                    <a:ext uri="{9D8B030D-6E8A-4147-A177-3AD203B41FA5}">
                      <a16:colId xmlns:a16="http://schemas.microsoft.com/office/drawing/2014/main" xmlns="" val="4053703799"/>
                    </a:ext>
                  </a:extLst>
                </a:gridCol>
                <a:gridCol w="6737704">
                  <a:extLst>
                    <a:ext uri="{9D8B030D-6E8A-4147-A177-3AD203B41FA5}">
                      <a16:colId xmlns:a16="http://schemas.microsoft.com/office/drawing/2014/main" xmlns="" val="425714595"/>
                    </a:ext>
                  </a:extLst>
                </a:gridCol>
              </a:tblGrid>
              <a:tr h="310810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41667" marR="4166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Bacillus thuringiensis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41667" marR="4166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CHANDANI - 5 WP, LIPEL, MAHASTRA- 0.5 WP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41667" marR="41667" marT="0" marB="0"/>
                </a:tc>
                <a:extLst>
                  <a:ext uri="{0D108BD9-81ED-4DB2-BD59-A6C34878D82A}">
                    <a16:rowId xmlns:a16="http://schemas.microsoft.com/office/drawing/2014/main" xmlns="" val="3865839453"/>
                  </a:ext>
                </a:extLst>
              </a:tr>
              <a:tr h="621620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41667" marR="4166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Chlorantranilipole 18.5% SC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41667" marR="4166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ALLCORA (18.50 %SC),  ALLCORA - G (0.4% GR), COVER LIQ (0.4% GR), NICORA GOLD (18.5% SC), CORAGEN (18.50% SC), FERTERRA (0.4 % GR)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41667" marR="41667" marT="0" marB="0"/>
                </a:tc>
                <a:extLst>
                  <a:ext uri="{0D108BD9-81ED-4DB2-BD59-A6C34878D82A}">
                    <a16:rowId xmlns:a16="http://schemas.microsoft.com/office/drawing/2014/main" xmlns="" val="4158178361"/>
                  </a:ext>
                </a:extLst>
              </a:tr>
              <a:tr h="3418908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41667" marR="4166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Emamectin benzoate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41667" marR="4166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ABERKILLER (2% EC), ALLCLAIM (5% SC), AVER KILLER(5% WDG) , AVER KILLER (2% SC), BILLO (1.9% EC), B-KILL (5% WDG) , BOXER (5% SG) , CHEMDOOT (5% SG), COBRA (5% WDG), CROP – STAR (5% WDG),  DRAGON (5% SG), ELPIDA (1.9 SG) EM-1 (5% SG),   EMA STAR (5 % WDG),  EMA STAR (6 % WDG) , EMACTO (5% SG), EMAR (5% EC), EMAR SUPER (5.7 WDG),  EMAVAP (2%EC) ,  EMSTAR – 5 (5% SG),  EMVAP (5% SG), FITREST (5 %SG), G - SUPER (5% EC), G - TOP (2% EC),  JAPONICA (1.9% EC), JEMSTAR (5.7 % SG), KI - STAR (5% SG), KI - STAR (5.7% WDG), KING STAR (5 SG), KRI - STAR - 5 (5% SG), LARBOTIN (5% SG), MISSILE (5% SC), N-STAR (5% WDG), N-STAR (5.7 % WDG), PROCLAIM (5% SG), RANGE  (2.15% EC), REAL STAR (5% SC), REAL STAR - X (5% SG), REALSTAR (5%WDG), RUDRA ( 5% SG), SAFARI (5% SG), SNAKE VENOM (5% WSG), SUPER STAR(5% SG}, TOP KILLER ( 5.7% WDG), TRUST (5% SG), YODHA (5% SG)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41667" marR="41667" marT="0" marB="0"/>
                </a:tc>
                <a:extLst>
                  <a:ext uri="{0D108BD9-81ED-4DB2-BD59-A6C34878D82A}">
                    <a16:rowId xmlns:a16="http://schemas.microsoft.com/office/drawing/2014/main" xmlns="" val="519661109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D868-339D-4DD7-9264-F56FB9C843C6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38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859838"/>
              </p:ext>
            </p:extLst>
          </p:nvPr>
        </p:nvGraphicFramePr>
        <p:xfrm>
          <a:off x="947381" y="1431382"/>
          <a:ext cx="9151962" cy="3223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640">
                  <a:extLst>
                    <a:ext uri="{9D8B030D-6E8A-4147-A177-3AD203B41FA5}">
                      <a16:colId xmlns:a16="http://schemas.microsoft.com/office/drawing/2014/main" xmlns="" val="1434465528"/>
                    </a:ext>
                  </a:extLst>
                </a:gridCol>
                <a:gridCol w="2048373">
                  <a:extLst>
                    <a:ext uri="{9D8B030D-6E8A-4147-A177-3AD203B41FA5}">
                      <a16:colId xmlns:a16="http://schemas.microsoft.com/office/drawing/2014/main" xmlns="" val="1316388761"/>
                    </a:ext>
                  </a:extLst>
                </a:gridCol>
                <a:gridCol w="5348707">
                  <a:extLst>
                    <a:ext uri="{9D8B030D-6E8A-4147-A177-3AD203B41FA5}">
                      <a16:colId xmlns:a16="http://schemas.microsoft.com/office/drawing/2014/main" xmlns="" val="2960104276"/>
                    </a:ext>
                  </a:extLst>
                </a:gridCol>
                <a:gridCol w="1269242">
                  <a:extLst>
                    <a:ext uri="{9D8B030D-6E8A-4147-A177-3AD203B41FA5}">
                      <a16:colId xmlns:a16="http://schemas.microsoft.com/office/drawing/2014/main" xmlns="" val="2285546928"/>
                    </a:ext>
                  </a:extLst>
                </a:gridCol>
              </a:tblGrid>
              <a:tr h="1695622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 smtClean="0">
                          <a:effectLst/>
                        </a:rPr>
                        <a:t>6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Metarhizium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anisopliae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BIOCIDE MANIC, EMERALD, KALICHAKRA, PACER, PEAK MOTI, RECHARGE, VARUNASTRA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59222581"/>
                  </a:ext>
                </a:extLst>
              </a:tr>
              <a:tr h="667074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 smtClean="0">
                          <a:effectLst/>
                        </a:rPr>
                        <a:t>7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Spinetoram</a:t>
                      </a:r>
                      <a:r>
                        <a:rPr lang="en-US" sz="2000" dirty="0">
                          <a:effectLst/>
                        </a:rPr>
                        <a:t> 11.7 SC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Delegate (11.7 % SC)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Registered in 2019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16212246"/>
                  </a:ext>
                </a:extLst>
              </a:tr>
              <a:tr h="847811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dirty="0" smtClean="0">
                          <a:effectLst/>
                        </a:rPr>
                        <a:t>8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Spinosad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Tracer (24% EC), Tracer (45% SC),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0000400000000000000" pitchFamily="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34514698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34C01-C917-43BF-B082-8815495C422E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504" y="493003"/>
            <a:ext cx="8940800" cy="858125"/>
          </a:xfrm>
        </p:spPr>
        <p:txBody>
          <a:bodyPr>
            <a:noAutofit/>
          </a:bodyPr>
          <a:lstStyle/>
          <a:p>
            <a:r>
              <a:rPr lang="en-US" sz="2800" dirty="0" smtClean="0"/>
              <a:t>Knowledge </a:t>
            </a:r>
            <a:r>
              <a:rPr lang="en-US" sz="2800" dirty="0"/>
              <a:t>and skills </a:t>
            </a:r>
            <a:r>
              <a:rPr lang="en-US" sz="2800" dirty="0" smtClean="0"/>
              <a:t>to </a:t>
            </a:r>
            <a:r>
              <a:rPr lang="en-US" sz="2800" dirty="0"/>
              <a:t>be provided on the short course for already trained FFS Facilitators.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135" y="1218062"/>
            <a:ext cx="9652000" cy="4525963"/>
          </a:xfrm>
        </p:spPr>
        <p:txBody>
          <a:bodyPr>
            <a:noAutofit/>
          </a:bodyPr>
          <a:lstStyle/>
          <a:p>
            <a:pPr lvl="0"/>
            <a:r>
              <a:rPr lang="en-US" sz="1800" dirty="0" smtClean="0"/>
              <a:t>Describe </a:t>
            </a:r>
            <a:r>
              <a:rPr lang="en-US" sz="1800" dirty="0"/>
              <a:t>the different crop-development stages</a:t>
            </a:r>
          </a:p>
          <a:p>
            <a:pPr lvl="0"/>
            <a:r>
              <a:rPr lang="en-US" sz="1800" dirty="0"/>
              <a:t>Know IPM principles and why they are important for good management</a:t>
            </a:r>
          </a:p>
          <a:p>
            <a:pPr lvl="0"/>
            <a:r>
              <a:rPr lang="en-US" sz="1800" dirty="0"/>
              <a:t>Know how to monitor all elements of the agro-ecosystem, understand relations and interactions between the elements, as a basis for decisions on field management (Agro-Ecosystem Analysis, AESA)</a:t>
            </a:r>
          </a:p>
          <a:p>
            <a:pPr lvl="0"/>
            <a:r>
              <a:rPr lang="en-US" sz="1800" dirty="0"/>
              <a:t>Describe plant compensation and its importance </a:t>
            </a:r>
          </a:p>
          <a:p>
            <a:pPr lvl="0"/>
            <a:r>
              <a:rPr lang="en-US" sz="1800" dirty="0"/>
              <a:t>Know ecological function and life cycles of main pests and natural enemies with focus on FAW; be able to recognize and distinguish different pests and natural enemies</a:t>
            </a:r>
          </a:p>
          <a:p>
            <a:pPr lvl="0"/>
            <a:r>
              <a:rPr lang="en-US" sz="1800" dirty="0"/>
              <a:t>Recognize major diseases, the conditions that favor their development, and possible damage they can cause</a:t>
            </a:r>
          </a:p>
          <a:p>
            <a:pPr lvl="0"/>
            <a:r>
              <a:rPr lang="en-US" sz="1800" dirty="0"/>
              <a:t>Know the different management options against FAW</a:t>
            </a:r>
          </a:p>
          <a:p>
            <a:pPr lvl="0"/>
            <a:r>
              <a:rPr lang="en-US" sz="1800" dirty="0"/>
              <a:t>Understand toxicity of different pesticides and how to reduce exposure and use</a:t>
            </a:r>
          </a:p>
          <a:p>
            <a:pPr lvl="0"/>
            <a:r>
              <a:rPr lang="en-US" sz="1800" dirty="0"/>
              <a:t>Describe effects of pesticides on human health, natural enemies, environment</a:t>
            </a:r>
          </a:p>
          <a:p>
            <a:pPr lvl="0"/>
            <a:r>
              <a:rPr lang="en-US" sz="1800" dirty="0"/>
              <a:t>Know how to collect information for economic analysis comparing farmers’ local practice and IPM practice 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516-5E51-4913-A52E-44914F54A13D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2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Need of Development </a:t>
            </a:r>
            <a:r>
              <a:rPr lang="en-US" sz="2000" dirty="0"/>
              <a:t>and implementation of coordinated, evidence-based efforts </a:t>
            </a: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Scouting </a:t>
            </a:r>
            <a:r>
              <a:rPr lang="en-US" sz="2000" dirty="0"/>
              <a:t>by farming communities and effective monitoring mechanism are limited. </a:t>
            </a: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The </a:t>
            </a:r>
            <a:r>
              <a:rPr lang="en-US" sz="2000" dirty="0"/>
              <a:t>lack of surveillance, monitoring, and scouting </a:t>
            </a:r>
            <a:r>
              <a:rPr lang="en-US" sz="2000" dirty="0" smtClean="0"/>
              <a:t>capacity, delayed </a:t>
            </a:r>
            <a:r>
              <a:rPr lang="en-US" sz="2000" dirty="0"/>
              <a:t>efforts to determine the management strategies. 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Efforts </a:t>
            </a:r>
            <a:r>
              <a:rPr lang="en-US" sz="2000" dirty="0"/>
              <a:t>to suppress the pest are usually based the application of synthetic pesticides. </a:t>
            </a: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Education</a:t>
            </a:r>
            <a:r>
              <a:rPr lang="en-US" sz="2000" dirty="0"/>
              <a:t>, research, and regulatory processes </a:t>
            </a: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Management </a:t>
            </a:r>
            <a:r>
              <a:rPr lang="en-US" sz="2000" dirty="0"/>
              <a:t>approach against FAW need to </a:t>
            </a:r>
            <a:r>
              <a:rPr lang="en-US" sz="2000" dirty="0" smtClean="0"/>
              <a:t>be</a:t>
            </a:r>
          </a:p>
          <a:p>
            <a:pPr lvl="1">
              <a:spcBef>
                <a:spcPts val="600"/>
              </a:spcBef>
            </a:pPr>
            <a:r>
              <a:rPr lang="en-US" sz="1600" dirty="0" smtClean="0"/>
              <a:t>informed </a:t>
            </a:r>
            <a:r>
              <a:rPr lang="en-US" sz="1600" dirty="0"/>
              <a:t>by sound scientific evidence, build on past experience combating FAW in other parts of the world, and be adaptable to low-resource smallholders. </a:t>
            </a:r>
            <a:endParaRPr lang="en-US" sz="16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An </a:t>
            </a:r>
            <a:r>
              <a:rPr lang="en-US" sz="2000" dirty="0"/>
              <a:t>Integrated Pest Management (IPM) approach provides a useful framework to achieve these goals.</a:t>
            </a:r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516-5E51-4913-A52E-44914F54A13D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E1166-EC14-497F-B13C-5D4969B37E03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ToT</a:t>
            </a:r>
            <a:r>
              <a:rPr lang="en-US" dirty="0" smtClean="0"/>
              <a:t> on American Fall Armyworm Identification and Management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30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7" t="1203" r="30077" b="26"/>
          <a:stretch/>
        </p:blipFill>
        <p:spPr bwMode="auto">
          <a:xfrm>
            <a:off x="261252" y="4763"/>
            <a:ext cx="4917423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8" r="30478"/>
          <a:stretch/>
        </p:blipFill>
        <p:spPr bwMode="auto">
          <a:xfrm>
            <a:off x="5167080" y="0"/>
            <a:ext cx="4850695" cy="69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57" y="2509838"/>
            <a:ext cx="8940800" cy="1143000"/>
          </a:xfrm>
        </p:spPr>
        <p:txBody>
          <a:bodyPr/>
          <a:lstStyle/>
          <a:p>
            <a:r>
              <a:rPr lang="en-US" dirty="0" smtClean="0">
                <a:hlinkClick r:id="rId2" action="ppaction://hlinkfile"/>
              </a:rPr>
              <a:t>FAW Management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516-5E51-4913-A52E-44914F54A13D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5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723330"/>
            <a:ext cx="8940800" cy="69430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1. Seeds </a:t>
            </a:r>
            <a:r>
              <a:rPr lang="en-US" b="1" dirty="0"/>
              <a:t>and varieties: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0"/>
            <a:ext cx="6662057" cy="452596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Q</a:t>
            </a:r>
            <a:r>
              <a:rPr lang="en-US" dirty="0" smtClean="0"/>
              <a:t>uality </a:t>
            </a:r>
            <a:r>
              <a:rPr lang="en-US" dirty="0"/>
              <a:t>seed and FAW resistant varieties (if available). 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n-US" dirty="0"/>
              <a:t>Seed treatment with </a:t>
            </a:r>
            <a:r>
              <a:rPr lang="en-US" dirty="0" err="1"/>
              <a:t>Imidachlorpid</a:t>
            </a:r>
            <a:r>
              <a:rPr lang="en-US" dirty="0"/>
              <a:t> 48% FS @ 4 </a:t>
            </a:r>
            <a:r>
              <a:rPr lang="en-US" dirty="0" smtClean="0"/>
              <a:t>ml/kg seed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Select that type of variety in which husk fully covers the cob.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71D1D-C4FD-4940-A329-31D6EDA56935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5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t="29412" r="5784" b="30980"/>
          <a:stretch/>
        </p:blipFill>
        <p:spPr bwMode="auto">
          <a:xfrm rot="5400000">
            <a:off x="5900055" y="2797469"/>
            <a:ext cx="4937759" cy="188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2. Cultural </a:t>
            </a:r>
            <a:r>
              <a:rPr lang="en-US" b="1" dirty="0"/>
              <a:t>management practices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1772"/>
            <a:ext cx="9652000" cy="4834392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</a:pPr>
            <a:r>
              <a:rPr lang="en-US" sz="2800" dirty="0"/>
              <a:t>Avoid late and staggered planting. Early planting helps to escape the peak migration of FAW adults.</a:t>
            </a:r>
          </a:p>
          <a:p>
            <a:pPr lvl="0">
              <a:lnSpc>
                <a:spcPct val="150000"/>
              </a:lnSpc>
              <a:spcBef>
                <a:spcPts val="1200"/>
              </a:spcBef>
            </a:pPr>
            <a:r>
              <a:rPr lang="en-US" sz="2800" dirty="0" smtClean="0"/>
              <a:t>Maintain vigor of plants </a:t>
            </a:r>
            <a:endParaRPr lang="en-US" sz="2800" dirty="0"/>
          </a:p>
          <a:p>
            <a:pPr lvl="0">
              <a:lnSpc>
                <a:spcPct val="150000"/>
              </a:lnSpc>
              <a:spcBef>
                <a:spcPts val="1200"/>
              </a:spcBef>
            </a:pPr>
            <a:r>
              <a:rPr lang="en-US" sz="2800" dirty="0"/>
              <a:t>Ploughing the field to a depth of </a:t>
            </a:r>
            <a:r>
              <a:rPr lang="en-US" sz="2800" dirty="0" smtClean="0"/>
              <a:t>at least 10 </a:t>
            </a:r>
          </a:p>
          <a:p>
            <a:pPr lvl="0">
              <a:lnSpc>
                <a:spcPct val="150000"/>
              </a:lnSpc>
              <a:spcBef>
                <a:spcPts val="1200"/>
              </a:spcBef>
            </a:pPr>
            <a:r>
              <a:rPr lang="en-US" sz="2800" dirty="0" smtClean="0"/>
              <a:t>Maintain </a:t>
            </a:r>
            <a:r>
              <a:rPr lang="en-US" sz="2800" dirty="0"/>
              <a:t>plant diversity for increasing the presence of natural enemies.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64E13-4C47-43C0-87AC-939F9BFB6D5C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2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2. Cultural management </a:t>
            </a:r>
            <a:r>
              <a:rPr lang="en-US" sz="4000" b="1" dirty="0" smtClean="0"/>
              <a:t>practices..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Adoption of Push-pull </a:t>
            </a:r>
            <a:r>
              <a:rPr lang="en-US" dirty="0" smtClean="0"/>
              <a:t>technology</a:t>
            </a:r>
          </a:p>
          <a:p>
            <a:pPr lvl="1"/>
            <a:r>
              <a:rPr lang="en-US" dirty="0" err="1" smtClean="0"/>
              <a:t>Desmodium</a:t>
            </a:r>
            <a:r>
              <a:rPr lang="en-US" dirty="0" smtClean="0"/>
              <a:t> </a:t>
            </a:r>
            <a:r>
              <a:rPr lang="en-US" dirty="0"/>
              <a:t>grass and other legume crops such as pigeon pea, beans, groundnuts as inter-crops for push, </a:t>
            </a:r>
            <a:endParaRPr lang="en-US" dirty="0" smtClean="0"/>
          </a:p>
          <a:p>
            <a:pPr lvl="1"/>
            <a:r>
              <a:rPr lang="en-US" dirty="0" smtClean="0"/>
              <a:t>Border </a:t>
            </a:r>
            <a:r>
              <a:rPr lang="en-US" dirty="0"/>
              <a:t>crop of Napier grass for </a:t>
            </a:r>
            <a:r>
              <a:rPr lang="en-US" dirty="0" smtClean="0"/>
              <a:t>pull of </a:t>
            </a:r>
            <a:r>
              <a:rPr lang="en-US" dirty="0"/>
              <a:t>the FAW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Destroy crop residues after harvest for destroying eggs, larvae and pupae of FAW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Crop rotation </a:t>
            </a:r>
            <a:r>
              <a:rPr lang="en-US" dirty="0"/>
              <a:t>with alternate crops to reduce the attack of FAW.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034F4-7C02-4E02-84E2-758B1D8C2264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1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3. Mechanical </a:t>
            </a:r>
            <a:r>
              <a:rPr lang="en-US" b="1" dirty="0"/>
              <a:t>control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 picking and crushing of egg masses and young larvae or immerse them into soap water.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3F59-40E4-4AD1-8E73-7E61ACD38880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4" t="29412" r="5784" b="30980"/>
          <a:stretch/>
        </p:blipFill>
        <p:spPr bwMode="auto">
          <a:xfrm>
            <a:off x="674911" y="3622324"/>
            <a:ext cx="4937759" cy="188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o phot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23" y="3454400"/>
            <a:ext cx="3613723" cy="265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15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4. Biological </a:t>
            </a:r>
            <a:r>
              <a:rPr lang="en-US" b="1" dirty="0"/>
              <a:t>control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Different species of naturally-occurring bio-control agents have been established and acting upon the related species of FAW in Nepal, can also help to suppress FAW.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0429-BA00-4DD3-8F48-2C8D98701F4D}" type="datetime1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ToT on American Fall Armyworm Identification and Management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E1896-E7E0-4E6E-9E77-FE81FC3A7F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47539"/>
      </p:ext>
    </p:extLst>
  </p:cSld>
  <p:clrMapOvr>
    <a:masterClrMapping/>
  </p:clrMapOvr>
</p:sld>
</file>

<file path=ppt/theme/theme1.xml><?xml version="1.0" encoding="utf-8"?>
<a:theme xmlns:a="http://schemas.openxmlformats.org/drawingml/2006/main" name="PQPM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PQPMC</Template>
  <TotalTime>122</TotalTime>
  <Words>2446</Words>
  <Application>Microsoft Office PowerPoint</Application>
  <PresentationFormat>Custom</PresentationFormat>
  <Paragraphs>268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PQPMC</vt:lpstr>
      <vt:lpstr>Management of Fall Armyworm (Spodoptera frugiperda)</vt:lpstr>
      <vt:lpstr>Background</vt:lpstr>
      <vt:lpstr>Background</vt:lpstr>
      <vt:lpstr>FAW Management</vt:lpstr>
      <vt:lpstr>1. Seeds and varieties:  </vt:lpstr>
      <vt:lpstr>2. Cultural management practices </vt:lpstr>
      <vt:lpstr>2. Cultural management practices..</vt:lpstr>
      <vt:lpstr>3. Mechanical control  </vt:lpstr>
      <vt:lpstr>4. Biological control  </vt:lpstr>
      <vt:lpstr>4.1 Predators:  </vt:lpstr>
      <vt:lpstr>PowerPoint Presentation</vt:lpstr>
      <vt:lpstr>4.2 Parasitoids:  </vt:lpstr>
      <vt:lpstr>Trichogramma pretiosum and Telenomus remeus: potential indigenous parasitoids</vt:lpstr>
      <vt:lpstr>PowerPoint Presentation</vt:lpstr>
      <vt:lpstr>4.3 Parasites and microbial pathogens:  </vt:lpstr>
      <vt:lpstr>PowerPoint Presentation</vt:lpstr>
      <vt:lpstr>5. Other management options </vt:lpstr>
      <vt:lpstr>6. Use of botanical Pesticides:  </vt:lpstr>
      <vt:lpstr>7. Use of Chemical pesticides </vt:lpstr>
      <vt:lpstr>Early age of the crop is more susceptible to FAW infestation thus action thresholds at different ages may differ. </vt:lpstr>
      <vt:lpstr>7. Use of Chemical pesticides cont…. </vt:lpstr>
      <vt:lpstr>7. Use of Chemical pesticides cont…. </vt:lpstr>
      <vt:lpstr>7. Use of Chemical pesticides cont…. </vt:lpstr>
      <vt:lpstr>8. FFS Approach for farmers' education on FAW</vt:lpstr>
      <vt:lpstr>PowerPoint Presentation</vt:lpstr>
      <vt:lpstr>Annexure 3: List of Pesticides that can be used for the Management of FAW </vt:lpstr>
      <vt:lpstr>PowerPoint Presentation</vt:lpstr>
      <vt:lpstr>PowerPoint Presentation</vt:lpstr>
      <vt:lpstr>Knowledge and skills to be provided on the short course for already trained FFS Facilitators.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Fall Armyworm (Spodoptera Frugiperda)</dc:title>
  <dc:creator>PQPMC</dc:creator>
  <cp:lastModifiedBy>Mahesh</cp:lastModifiedBy>
  <cp:revision>33</cp:revision>
  <dcterms:created xsi:type="dcterms:W3CDTF">2019-09-17T14:31:22Z</dcterms:created>
  <dcterms:modified xsi:type="dcterms:W3CDTF">2019-09-18T09:54:35Z</dcterms:modified>
</cp:coreProperties>
</file>