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9" r:id="rId1"/>
  </p:sldMasterIdLst>
  <p:notesMasterIdLst>
    <p:notesMasterId r:id="rId44"/>
  </p:notesMasterIdLst>
  <p:sldIdLst>
    <p:sldId id="283" r:id="rId2"/>
    <p:sldId id="304" r:id="rId3"/>
    <p:sldId id="306" r:id="rId4"/>
    <p:sldId id="294" r:id="rId5"/>
    <p:sldId id="314" r:id="rId6"/>
    <p:sldId id="313" r:id="rId7"/>
    <p:sldId id="317" r:id="rId8"/>
    <p:sldId id="318" r:id="rId9"/>
    <p:sldId id="316" r:id="rId10"/>
    <p:sldId id="303" r:id="rId11"/>
    <p:sldId id="305" r:id="rId12"/>
    <p:sldId id="297" r:id="rId13"/>
    <p:sldId id="307" r:id="rId14"/>
    <p:sldId id="308" r:id="rId15"/>
    <p:sldId id="328" r:id="rId16"/>
    <p:sldId id="319" r:id="rId17"/>
    <p:sldId id="312" r:id="rId18"/>
    <p:sldId id="311" r:id="rId19"/>
    <p:sldId id="310" r:id="rId20"/>
    <p:sldId id="302" r:id="rId21"/>
    <p:sldId id="300" r:id="rId22"/>
    <p:sldId id="321" r:id="rId23"/>
    <p:sldId id="320" r:id="rId24"/>
    <p:sldId id="322" r:id="rId25"/>
    <p:sldId id="323" r:id="rId26"/>
    <p:sldId id="295" r:id="rId27"/>
    <p:sldId id="337" r:id="rId28"/>
    <p:sldId id="272" r:id="rId29"/>
    <p:sldId id="290" r:id="rId30"/>
    <p:sldId id="293" r:id="rId31"/>
    <p:sldId id="287" r:id="rId32"/>
    <p:sldId id="324" r:id="rId33"/>
    <p:sldId id="327" r:id="rId34"/>
    <p:sldId id="325" r:id="rId35"/>
    <p:sldId id="329" r:id="rId36"/>
    <p:sldId id="330" r:id="rId37"/>
    <p:sldId id="332" r:id="rId38"/>
    <p:sldId id="333" r:id="rId39"/>
    <p:sldId id="334" r:id="rId40"/>
    <p:sldId id="335" r:id="rId41"/>
    <p:sldId id="339" r:id="rId42"/>
    <p:sldId id="282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FF00"/>
    <a:srgbClr val="17971D"/>
    <a:srgbClr val="FF7C80"/>
    <a:srgbClr val="AC0602"/>
    <a:srgbClr val="1008A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F6C3E0-F2E6-447E-A88B-B0279ACA0B2C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E8DFF0-00B8-4E9C-B3AD-29DE497799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16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F832B5-F877-4095-A306-C41BEC708E9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662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F832B5-F877-4095-A306-C41BEC708E9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662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F832B5-F877-4095-A306-C41BEC708E9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868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1026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21507" name="Freeform 1027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508" name="Group 1028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1509" name="Oval 1029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0" name="Oval 1030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1" name="Oval 1031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2" name="Oval 1032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3" name="Oval 1033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4" name="Freeform 1034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5" name="Freeform 1035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6" name="Freeform 1036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7" name="Freeform 1037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8" name="Freeform 1038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9" name="Oval 1039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20" name="Group 1040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1521" name="Oval 1041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2" name="Oval 1042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3" name="Oval 1043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4" name="Oval 1044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5" name="Oval 1045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6" name="Oval 1046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7" name="Oval 1047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8" name="Oval 1048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9" name="Freeform 1049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0" name="Freeform 1050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1" name="Freeform 1051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2" name="Freeform 1052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3" name="Freeform 1053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4" name="Freeform 1054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5" name="Freeform 1055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6" name="Freeform 1056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7" name="Freeform 1057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8" name="Freeform 1058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39" name="Group 1059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1540" name="Freeform 1060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1" name="Freeform 1061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2" name="Freeform 1062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3" name="Freeform 1063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4" name="Freeform 1064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5" name="Freeform 1065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6" name="Freeform 1066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7" name="Freeform 1067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8" name="Freeform 1068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9" name="Freeform 1069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0" name="Freeform 1070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1" name="Oval 1071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2" name="Oval 1072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3" name="Oval 1073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4" name="Oval 1074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5" name="Oval 1075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6" name="Oval 1076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57" name="Group 1077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21558" name="Freeform 1078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9" name="Freeform 1079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0" name="Freeform 1080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1" name="Freeform 1081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2" name="Freeform 1082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3" name="Freeform 1083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4" name="Freeform 1084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1565" name="Group 1085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21566" name="Oval 1086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67" name="Oval 1087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68" name="Oval 1088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69" name="Oval 1089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1570" name="Rectangle 109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571" name="Rectangle 109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572" name="Rectangle 1092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1573" name="Rectangle 1093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1574" name="Rectangle 109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27978EA-7863-435C-B10A-003CC9F642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9A3BAF-921D-43FF-B6F6-3131F0F9A6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F1D9F2-21FE-4D0D-B85E-BBFA6CFBBE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9CDF2CB-6E40-423F-B01C-E3265BFD9D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C61401D-CD85-4328-846A-0A6D649B52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, bulleted list,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448041" y="1156443"/>
            <a:ext cx="8229600" cy="59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>
              <a:defRPr sz="3200" cap="all" baseline="0">
                <a:solidFill>
                  <a:srgbClr val="D37D2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en-US" dirty="0"/>
              <a:t>HEADER HERE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01663" y="2205038"/>
            <a:ext cx="4368800" cy="3840162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5325018" y="2204869"/>
            <a:ext cx="3344862" cy="3862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601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, subhead in parens,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12775" y="2388787"/>
            <a:ext cx="8101013" cy="329184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16477" y="1699709"/>
            <a:ext cx="8153400" cy="398033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ts val="2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1" baseline="0">
                <a:solidFill>
                  <a:srgbClr val="D37D2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ts val="2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37D2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(Parentheses Under Header)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448041" y="1156441"/>
            <a:ext cx="8229600" cy="59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>
              <a:defRPr sz="3200" cap="all" baseline="0">
                <a:solidFill>
                  <a:srgbClr val="D37D2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en-US" dirty="0" smtClean="0"/>
              <a:t>HEADER HERE</a:t>
            </a:r>
          </a:p>
        </p:txBody>
      </p:sp>
    </p:spTree>
    <p:extLst>
      <p:ext uri="{BB962C8B-B14F-4D97-AF65-F5344CB8AC3E}">
        <p14:creationId xmlns:p14="http://schemas.microsoft.com/office/powerpoint/2010/main" val="1995936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04437F-3B17-4DE5-A228-942741B825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AE9E42-DECF-4BFF-BD2E-699371BAD5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643821-D287-4C3D-A966-072F9A066B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2031B5-7FA3-428A-99BE-463BA4DFCE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B23B28-2294-45E4-AABA-ED3EAF5789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143784-5F9D-4A87-A53C-42E0CD7903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4041F8-6FFF-4F83-934A-549B8AD980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7ACBA1-C134-4FEA-8FA6-0908D86487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0483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20484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485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0486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7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8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9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0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1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2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3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4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5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6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497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0498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9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0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1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2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3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4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5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6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7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8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9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0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1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2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3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4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5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1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0517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8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9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0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1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2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3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4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5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6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7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8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9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0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1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2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3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34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20535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6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7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8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9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0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1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542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20543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44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45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46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0547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48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49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20550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20551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994C016A-02C3-4126-8EDF-13A96C278958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7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779587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FALL ARMYWORM  </a:t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en-US" sz="2800" b="1" dirty="0" smtClean="0">
                <a:solidFill>
                  <a:schemeClr val="tx1"/>
                </a:solidFill>
              </a:rPr>
              <a:t>(</a:t>
            </a:r>
            <a:r>
              <a:rPr lang="en-US" sz="2800" b="1" i="1" dirty="0" smtClean="0">
                <a:solidFill>
                  <a:schemeClr val="tx1"/>
                </a:solidFill>
              </a:rPr>
              <a:t>SPODOPTERA FRUGIPERDA</a:t>
            </a:r>
            <a:r>
              <a:rPr lang="en-US" sz="2800" b="1" dirty="0" smtClean="0">
                <a:solidFill>
                  <a:schemeClr val="tx1"/>
                </a:solidFill>
              </a:rPr>
              <a:t>) MONITORING AND SCOUTING IN MAIZE FIELD</a:t>
            </a:r>
            <a:endParaRPr lang="en-US" sz="2800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590800"/>
            <a:ext cx="8229600" cy="42672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en-US" sz="2400" b="1" dirty="0">
              <a:effectLst/>
            </a:endParaRPr>
          </a:p>
          <a:p>
            <a:pPr algn="ctr">
              <a:buFont typeface="Wingdings" pitchFamily="2" charset="2"/>
              <a:buNone/>
            </a:pPr>
            <a:r>
              <a:rPr lang="en-US" sz="2400" b="1" dirty="0">
                <a:effectLst/>
              </a:rPr>
              <a:t>SAMUDRA </a:t>
            </a:r>
            <a:r>
              <a:rPr lang="en-US" sz="2400" b="1" dirty="0" smtClean="0">
                <a:effectLst/>
              </a:rPr>
              <a:t>LAL </a:t>
            </a:r>
            <a:r>
              <a:rPr lang="en-US" sz="2400" b="1" dirty="0">
                <a:effectLst/>
              </a:rPr>
              <a:t>JOSHI, PhD</a:t>
            </a:r>
          </a:p>
          <a:p>
            <a:pPr algn="ctr">
              <a:buFont typeface="Wingdings" pitchFamily="2" charset="2"/>
              <a:buNone/>
            </a:pPr>
            <a:r>
              <a:rPr lang="en-US" sz="2400" b="1" dirty="0" smtClean="0">
                <a:effectLst/>
              </a:rPr>
              <a:t>FORMER PRINCIPAL SCIENTIST (ENTOMOLOGY)</a:t>
            </a:r>
          </a:p>
          <a:p>
            <a:pPr algn="ctr">
              <a:buFont typeface="Wingdings" pitchFamily="2" charset="2"/>
              <a:buNone/>
            </a:pPr>
            <a:r>
              <a:rPr lang="en-US" sz="2400" b="1" dirty="0" smtClean="0">
                <a:effectLst/>
              </a:rPr>
              <a:t>NEPAL AGRICULTURAL RESEARCH COUNCIL</a:t>
            </a:r>
            <a:endParaRPr lang="en-US" sz="2400" b="1" dirty="0">
              <a:effectLst/>
            </a:endParaRPr>
          </a:p>
          <a:p>
            <a:pPr algn="ctr">
              <a:buFont typeface="Wingdings" pitchFamily="2" charset="2"/>
              <a:buNone/>
            </a:pPr>
            <a:endParaRPr lang="en-US" sz="2400" b="1" dirty="0" smtClean="0">
              <a:effectLst/>
            </a:endParaRPr>
          </a:p>
          <a:p>
            <a:pPr algn="ctr">
              <a:buFont typeface="Wingdings" pitchFamily="2" charset="2"/>
              <a:buNone/>
            </a:pPr>
            <a:r>
              <a:rPr lang="en-US" sz="2400" b="1" dirty="0" smtClean="0">
                <a:effectLst/>
              </a:rPr>
              <a:t>FAW TECHNICAL COMMITTEE, MINISTRY OF AGRICULTURE AND LIVESTOCK DEVELOPMENT</a:t>
            </a:r>
            <a:endParaRPr lang="en-US" sz="2400" b="1" dirty="0">
              <a:effectLst/>
            </a:endParaRPr>
          </a:p>
          <a:p>
            <a:pPr algn="ctr">
              <a:buFont typeface="Wingdings" pitchFamily="2" charset="2"/>
              <a:buNone/>
            </a:pPr>
            <a:r>
              <a:rPr lang="en-US" sz="2400" b="1" dirty="0" smtClean="0">
                <a:effectLst/>
              </a:rPr>
              <a:t>VENUE: ENTOMOLOGY </a:t>
            </a:r>
            <a:r>
              <a:rPr lang="en-US" sz="2400" b="1" dirty="0">
                <a:effectLst/>
              </a:rPr>
              <a:t>DIVISION, NARC, </a:t>
            </a:r>
            <a:r>
              <a:rPr lang="en-US" sz="2400" b="1" dirty="0" smtClean="0">
                <a:effectLst/>
              </a:rPr>
              <a:t>KHUMALTAR</a:t>
            </a:r>
          </a:p>
          <a:p>
            <a:pPr algn="ctr">
              <a:buFont typeface="Wingdings" pitchFamily="2" charset="2"/>
              <a:buNone/>
            </a:pPr>
            <a:r>
              <a:rPr lang="en-US" sz="2400" b="1" dirty="0" smtClean="0">
                <a:effectLst/>
              </a:rPr>
              <a:t>06-01-2076 (SEPT. 18, 2019)</a:t>
            </a:r>
            <a:endParaRPr lang="en-US" sz="2400" b="1" dirty="0">
              <a:effectLst/>
            </a:endParaRP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828800"/>
            <a:ext cx="10858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1905000"/>
            <a:ext cx="1804416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1905000"/>
            <a:ext cx="141690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4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1000" y="4038600"/>
            <a:ext cx="1143000" cy="110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2130514" cy="1198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13677" y="1601723"/>
            <a:ext cx="1222250" cy="1828804"/>
          </a:xfrm>
          <a:prstGeom prst="rect">
            <a:avLst/>
          </a:prstGeom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038600"/>
            <a:ext cx="1219200" cy="108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5334000"/>
            <a:ext cx="8153400" cy="1295400"/>
          </a:xfrm>
        </p:spPr>
        <p:txBody>
          <a:bodyPr/>
          <a:lstStyle/>
          <a:p>
            <a:r>
              <a:rPr lang="en-US" sz="3600" dirty="0" smtClean="0">
                <a:solidFill>
                  <a:srgbClr val="FFFF00"/>
                </a:solidFill>
              </a:rPr>
              <a:t>MONITORING &amp; SCOUTING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 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OF THE TARGET INSECT PEST SHOULD A REGULAR FIELD PROCESS.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2362200"/>
            <a:ext cx="8581695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smtClean="0">
                <a:latin typeface="+mj-lt"/>
                <a:ea typeface="Times New Roman" panose="02020603050405020304" pitchFamily="18" charset="0"/>
              </a:rPr>
              <a:t>EARLY PEST DETECTION </a:t>
            </a:r>
            <a:br>
              <a:rPr lang="en-US" sz="3200" b="1" u="sng" dirty="0" smtClean="0">
                <a:latin typeface="+mj-lt"/>
                <a:ea typeface="Times New Roman" panose="02020603050405020304" pitchFamily="18" charset="0"/>
              </a:rPr>
            </a:br>
            <a:r>
              <a:rPr lang="en-US" sz="3200" b="1" dirty="0" smtClean="0">
                <a:latin typeface="+mj-lt"/>
                <a:ea typeface="Times New Roman" panose="02020603050405020304" pitchFamily="18" charset="0"/>
              </a:rPr>
              <a:t>FOR </a:t>
            </a:r>
            <a:br>
              <a:rPr lang="en-US" sz="3200" b="1" dirty="0" smtClean="0">
                <a:latin typeface="+mj-lt"/>
                <a:ea typeface="Times New Roman" panose="02020603050405020304" pitchFamily="18" charset="0"/>
              </a:rPr>
            </a:br>
            <a:r>
              <a:rPr lang="en-US" sz="3200" b="1" u="sng" dirty="0" smtClean="0">
                <a:latin typeface="+mj-lt"/>
                <a:ea typeface="Times New Roman" panose="02020603050405020304" pitchFamily="18" charset="0"/>
              </a:rPr>
              <a:t>EARLY  PEST MANAGEMENT</a:t>
            </a:r>
          </a:p>
          <a:p>
            <a:pPr algn="ctr"/>
            <a:endParaRPr lang="en-US" sz="1000" b="1" u="sng" dirty="0" smtClean="0">
              <a:latin typeface="+mj-lt"/>
              <a:ea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latin typeface="+mj-lt"/>
                <a:ea typeface="Times New Roman" panose="02020603050405020304" pitchFamily="18" charset="0"/>
              </a:rPr>
              <a:t>IS THE BEST FITTED STRATEGY.</a:t>
            </a:r>
            <a:endParaRPr lang="en-US" sz="2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609600"/>
            <a:ext cx="7162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3200" b="1" dirty="0" smtClean="0">
                <a:solidFill>
                  <a:srgbClr val="FF00FF"/>
                </a:solidFill>
              </a:rPr>
              <a:t>THE FAW IS HERE TO STAY–LEARN HOW TO MANAGE IT!</a:t>
            </a:r>
            <a:endParaRPr lang="en-US" sz="3200" b="1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5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676400"/>
            <a:ext cx="8077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b="1" dirty="0" smtClean="0"/>
              <a:t>Monitoring   is the regular observation</a:t>
            </a:r>
          </a:p>
          <a:p>
            <a:r>
              <a:rPr lang="en-US" sz="3200" b="1" dirty="0" smtClean="0"/>
              <a:t>   and   recording   of    insect   activities</a:t>
            </a:r>
          </a:p>
          <a:p>
            <a:r>
              <a:rPr lang="en-US" sz="3200" b="1" dirty="0" smtClean="0"/>
              <a:t>   taking  place in the plant </a:t>
            </a:r>
            <a:r>
              <a:rPr lang="en-US" sz="3200" b="1" dirty="0" err="1" smtClean="0"/>
              <a:t>phenology</a:t>
            </a:r>
            <a:r>
              <a:rPr lang="en-US" sz="3200" b="1" dirty="0" smtClean="0"/>
              <a:t> in</a:t>
            </a:r>
          </a:p>
          <a:p>
            <a:r>
              <a:rPr lang="en-US" sz="3200" b="1" dirty="0" smtClean="0"/>
              <a:t>   the cropping field. </a:t>
            </a:r>
          </a:p>
          <a:p>
            <a:endParaRPr lang="en-US" sz="3200" b="1" dirty="0" smtClean="0"/>
          </a:p>
          <a:p>
            <a:pPr>
              <a:buFont typeface="Wingdings" pitchFamily="2" charset="2"/>
              <a:buChar char="Ø"/>
            </a:pPr>
            <a:r>
              <a:rPr lang="en-US" sz="3200" b="1" dirty="0" smtClean="0"/>
              <a:t>It  is  a  process  of  routinely gathering</a:t>
            </a:r>
          </a:p>
          <a:p>
            <a:r>
              <a:rPr lang="en-US" sz="3200" b="1" dirty="0" smtClean="0"/>
              <a:t>   information on all insect stages during</a:t>
            </a:r>
          </a:p>
          <a:p>
            <a:r>
              <a:rPr lang="en-US" sz="3200" b="1" dirty="0" smtClean="0"/>
              <a:t>   the  growth  and  development of  host</a:t>
            </a:r>
          </a:p>
          <a:p>
            <a:r>
              <a:rPr lang="en-US" sz="3200" b="1" dirty="0" smtClean="0"/>
              <a:t>   plant</a:t>
            </a:r>
            <a:r>
              <a:rPr lang="en-US" sz="2800" b="1" dirty="0" smtClean="0"/>
              <a:t>. </a:t>
            </a: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2819400" y="685800"/>
            <a:ext cx="31771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MONITORING</a:t>
            </a:r>
            <a:endParaRPr lang="en-US" sz="3600" dirty="0"/>
          </a:p>
        </p:txBody>
      </p:sp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33400" y="2590800"/>
            <a:ext cx="8153400" cy="398033"/>
          </a:xfrm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MONITORING TOOLS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57400" y="3429000"/>
            <a:ext cx="5410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BLACKLIGHT TRAPS 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PHEROMONE TRAPS</a:t>
            </a:r>
            <a:endParaRPr lang="en-US" sz="2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5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9600" y="609600"/>
            <a:ext cx="8153400" cy="398033"/>
          </a:xfrm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MONITORING TOOLS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09800" y="1295400"/>
            <a:ext cx="541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BLACKLIGHT TRAP 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1964353"/>
            <a:ext cx="7848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1" dirty="0" smtClean="0"/>
              <a:t>15 watt ultraviolet light (</a:t>
            </a:r>
            <a:r>
              <a:rPr lang="en-US" sz="2800" b="1" dirty="0" err="1" smtClean="0"/>
              <a:t>uv</a:t>
            </a:r>
            <a:r>
              <a:rPr lang="en-US" sz="2800" b="1" dirty="0" smtClean="0"/>
              <a:t>) lights for </a:t>
            </a:r>
          </a:p>
          <a:p>
            <a:r>
              <a:rPr lang="en-US" sz="2800" b="1" dirty="0" smtClean="0"/>
              <a:t>   </a:t>
            </a:r>
            <a:r>
              <a:rPr lang="en-US" sz="2800" b="1" dirty="0" err="1" smtClean="0"/>
              <a:t>blacklighting</a:t>
            </a:r>
            <a:r>
              <a:rPr lang="en-US" sz="2800" b="1" dirty="0" smtClean="0"/>
              <a:t> endeavors. 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 smtClean="0"/>
              <a:t>The </a:t>
            </a:r>
            <a:r>
              <a:rPr lang="en-US" sz="2800" b="1" dirty="0" err="1" smtClean="0"/>
              <a:t>blacklight</a:t>
            </a:r>
            <a:r>
              <a:rPr lang="en-US" sz="2800" b="1" dirty="0" smtClean="0"/>
              <a:t> is perfect to attract </a:t>
            </a:r>
            <a:r>
              <a:rPr lang="en-US" sz="2800" b="1" dirty="0" err="1" smtClean="0"/>
              <a:t>noctuid</a:t>
            </a:r>
            <a:r>
              <a:rPr lang="en-US" sz="2800" b="1" dirty="0" smtClean="0"/>
              <a:t> </a:t>
            </a:r>
          </a:p>
          <a:p>
            <a:r>
              <a:rPr lang="en-US" sz="2800" b="1" dirty="0" smtClean="0"/>
              <a:t>   moths like FAW moths. 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 smtClean="0"/>
              <a:t>The lights can either be placed in a metal</a:t>
            </a:r>
          </a:p>
          <a:p>
            <a:r>
              <a:rPr lang="en-US" sz="2800" b="1" dirty="0" smtClean="0"/>
              <a:t>   vane above a collecting container with a</a:t>
            </a:r>
          </a:p>
          <a:p>
            <a:r>
              <a:rPr lang="en-US" sz="2800" b="1" dirty="0" smtClean="0"/>
              <a:t>   killing agent, or they can be hung</a:t>
            </a:r>
          </a:p>
          <a:p>
            <a:r>
              <a:rPr lang="en-US" sz="2800" b="1" dirty="0" smtClean="0"/>
              <a:t>   downward from the top of a white sheet, </a:t>
            </a:r>
          </a:p>
          <a:p>
            <a:r>
              <a:rPr lang="en-US" sz="2800" b="1" dirty="0" smtClean="0"/>
              <a:t>   which they illuminate. 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 smtClean="0"/>
              <a:t>The lights are powered by a lawn mower </a:t>
            </a:r>
          </a:p>
          <a:p>
            <a:r>
              <a:rPr lang="en-US" sz="2800" b="1" dirty="0" smtClean="0"/>
              <a:t>   battery, car battery, or a generator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965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609600"/>
            <a:ext cx="8153400" cy="398033"/>
          </a:xfrm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MONITORING TOOLS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0" y="914400"/>
            <a:ext cx="777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USING BLACKLIGHT TRAP IN FIELD</a:t>
            </a:r>
            <a:endParaRPr lang="en-US" sz="2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676400"/>
            <a:ext cx="2286000" cy="292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600200"/>
            <a:ext cx="2443679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28600" y="4953000"/>
            <a:ext cx="8915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The  lights  can  either  be  placed  in a metal vane above  a  collecting  container with a killing agent  (Left),  OR  they  can  be  hung  downward from the </a:t>
            </a:r>
            <a:br>
              <a:rPr lang="en-US" sz="2800" b="1" dirty="0" smtClean="0"/>
            </a:br>
            <a:r>
              <a:rPr lang="en-US" sz="2800" b="1" dirty="0" smtClean="0"/>
              <a:t>top of a white sheet,  which they illuminate (Right).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965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381000"/>
            <a:ext cx="8153400" cy="398033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SOME POINTS TO KEEP IN MIND BEFORE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DEPLOYING MONITORING FOR SEASONAL OCCURRENCES OF FAW MOTHS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1143000"/>
            <a:ext cx="858169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endParaRPr lang="en-US" sz="2200" b="1" dirty="0" smtClean="0">
              <a:latin typeface="+mn-lt"/>
              <a:ea typeface="Times New Roman" panose="02020603050405020304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en-US" sz="2200" b="1" dirty="0" smtClean="0">
                <a:latin typeface="+mn-lt"/>
                <a:ea typeface="Times New Roman" panose="02020603050405020304" pitchFamily="18" charset="0"/>
              </a:rPr>
              <a:t>Know identifiable characteristics of FAW moth.</a:t>
            </a:r>
          </a:p>
          <a:p>
            <a:pPr>
              <a:buFont typeface="Wingdings" pitchFamily="2" charset="2"/>
              <a:buChar char="Ø"/>
            </a:pPr>
            <a:endParaRPr lang="en-US" sz="2200" b="1" dirty="0" smtClean="0">
              <a:latin typeface="+mn-lt"/>
              <a:ea typeface="Times New Roman" panose="02020603050405020304" pitchFamily="18" charset="0"/>
            </a:endParaRPr>
          </a:p>
          <a:p>
            <a:endParaRPr lang="en-US" sz="2200" b="1" dirty="0" smtClean="0">
              <a:latin typeface="+mn-lt"/>
              <a:ea typeface="Times New Roman" panose="02020603050405020304" pitchFamily="18" charset="0"/>
            </a:endParaRPr>
          </a:p>
          <a:p>
            <a:endParaRPr lang="en-US" sz="2200" b="1" dirty="0" smtClean="0">
              <a:latin typeface="+mn-lt"/>
              <a:ea typeface="Times New Roman" panose="02020603050405020304" pitchFamily="18" charset="0"/>
            </a:endParaRPr>
          </a:p>
          <a:p>
            <a:endParaRPr lang="en-US" sz="2200" b="1" dirty="0" smtClean="0">
              <a:latin typeface="+mn-lt"/>
              <a:ea typeface="Times New Roman" panose="02020603050405020304" pitchFamily="18" charset="0"/>
            </a:endParaRPr>
          </a:p>
          <a:p>
            <a:endParaRPr lang="en-US" sz="2200" b="1" dirty="0" smtClean="0">
              <a:latin typeface="+mn-lt"/>
              <a:ea typeface="Times New Roman" panose="02020603050405020304" pitchFamily="18" charset="0"/>
            </a:endParaRPr>
          </a:p>
          <a:p>
            <a:endParaRPr lang="en-US" sz="2200" b="1" dirty="0" smtClean="0">
              <a:latin typeface="+mn-lt"/>
              <a:ea typeface="Times New Roman" panose="02020603050405020304" pitchFamily="18" charset="0"/>
            </a:endParaRPr>
          </a:p>
          <a:p>
            <a:endParaRPr lang="en-US" sz="2200" b="1" dirty="0" smtClean="0">
              <a:latin typeface="+mn-lt"/>
              <a:ea typeface="Times New Roman" panose="02020603050405020304" pitchFamily="18" charset="0"/>
            </a:endParaRPr>
          </a:p>
          <a:p>
            <a:r>
              <a:rPr lang="en-US" sz="2200" b="1" dirty="0" smtClean="0">
                <a:latin typeface="+mn-lt"/>
                <a:ea typeface="Times New Roman" panose="02020603050405020304" pitchFamily="18" charset="0"/>
              </a:rPr>
              <a:t> </a:t>
            </a: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842775" y="3509777"/>
            <a:ext cx="4038600" cy="1895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590800"/>
            <a:ext cx="6597926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965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9600" y="762000"/>
            <a:ext cx="8153400" cy="398033"/>
          </a:xfrm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MONITORING TOOLS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90800" y="1219200"/>
            <a:ext cx="426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BLACKLIGHT  TRAP 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0" y="1905000"/>
            <a:ext cx="7848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1" dirty="0" smtClean="0"/>
              <a:t>15 watt ultraviolet light (</a:t>
            </a:r>
            <a:r>
              <a:rPr lang="en-US" sz="2800" b="1" dirty="0" err="1" smtClean="0"/>
              <a:t>uv</a:t>
            </a:r>
            <a:r>
              <a:rPr lang="en-US" sz="2800" b="1" dirty="0" smtClean="0"/>
              <a:t>) is perfect to</a:t>
            </a:r>
          </a:p>
          <a:p>
            <a:r>
              <a:rPr lang="en-US" sz="2800" b="1" dirty="0" smtClean="0"/>
              <a:t>   attract </a:t>
            </a:r>
            <a:r>
              <a:rPr lang="en-US" sz="2800" b="1" dirty="0" err="1" smtClean="0"/>
              <a:t>noctuids</a:t>
            </a:r>
            <a:r>
              <a:rPr lang="en-US" sz="2800" b="1" dirty="0" smtClean="0"/>
              <a:t> like FAW moths.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371600" y="3200400"/>
            <a:ext cx="6248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Both  male  and  female  FAW moths are</a:t>
            </a:r>
          </a:p>
          <a:p>
            <a:r>
              <a:rPr lang="en-US" sz="2400" b="1" dirty="0" smtClean="0"/>
              <a:t>  attracted to light.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Ca. 63% of the captures remained being</a:t>
            </a:r>
          </a:p>
          <a:p>
            <a:r>
              <a:rPr lang="en-US" sz="2400" b="1" dirty="0" smtClean="0"/>
              <a:t>  females.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Approximately    55%   of   the    females</a:t>
            </a:r>
          </a:p>
          <a:p>
            <a:r>
              <a:rPr lang="en-US" sz="2400" b="1" dirty="0" smtClean="0"/>
              <a:t>  captured   mated   1   or   more  times as</a:t>
            </a:r>
          </a:p>
          <a:p>
            <a:r>
              <a:rPr lang="en-US" sz="2400" b="1" dirty="0" smtClean="0"/>
              <a:t>  evidenced     by     the     presence  of   a</a:t>
            </a:r>
          </a:p>
          <a:p>
            <a:r>
              <a:rPr lang="en-US" sz="2400" b="1" dirty="0" smtClean="0"/>
              <a:t>  </a:t>
            </a:r>
            <a:r>
              <a:rPr lang="en-US" sz="2400" b="1" dirty="0" err="1" smtClean="0"/>
              <a:t>spermatophore</a:t>
            </a:r>
            <a:r>
              <a:rPr lang="en-US" sz="2400" b="1" dirty="0" smtClean="0"/>
              <a:t> in the bursa </a:t>
            </a:r>
            <a:r>
              <a:rPr lang="en-US" sz="2400" b="1" dirty="0" err="1" smtClean="0"/>
              <a:t>copulatrix</a:t>
            </a:r>
            <a:r>
              <a:rPr lang="en-US" sz="2400" b="1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965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609600"/>
            <a:ext cx="8153400" cy="398033"/>
          </a:xfrm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MONITORING TOOLS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0" y="914400"/>
            <a:ext cx="777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USING BLACKLIGHT TRAP IN FIELD</a:t>
            </a:r>
            <a:endParaRPr lang="en-US" sz="2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5400" y="2438400"/>
            <a:ext cx="6248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The most important environmental </a:t>
            </a:r>
            <a:br>
              <a:rPr lang="en-US" sz="2800" b="1" dirty="0" smtClean="0"/>
            </a:br>
            <a:r>
              <a:rPr lang="en-US" sz="2800" b="1" dirty="0" smtClean="0"/>
              <a:t>effect on the number of individuals </a:t>
            </a:r>
            <a:br>
              <a:rPr lang="en-US" sz="2800" b="1" dirty="0" smtClean="0"/>
            </a:br>
            <a:r>
              <a:rPr lang="en-US" sz="2800" b="1" dirty="0" smtClean="0"/>
              <a:t>caught   in  light   traps   is  that  of </a:t>
            </a:r>
          </a:p>
          <a:p>
            <a:endParaRPr lang="en-US" sz="2800" b="1" dirty="0" smtClean="0"/>
          </a:p>
          <a:p>
            <a:pPr>
              <a:buFont typeface="Wingdings" pitchFamily="2" charset="2"/>
              <a:buChar char="Ø"/>
            </a:pPr>
            <a:r>
              <a:rPr lang="en-US" sz="2800" b="1" dirty="0" smtClean="0"/>
              <a:t>     Temperature, 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 smtClean="0"/>
              <a:t>     Wind, 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 smtClean="0"/>
              <a:t>     Rainfall and 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 smtClean="0"/>
              <a:t>     Moonlight. 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304800" y="1524000"/>
            <a:ext cx="8332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Environmental effect on the moth catches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965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609600"/>
            <a:ext cx="8153400" cy="398033"/>
          </a:xfrm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MONITORING TOOLS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914400"/>
            <a:ext cx="883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Moonlight influences moth catches in light trap.</a:t>
            </a:r>
            <a:endParaRPr lang="en-US" sz="2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676401"/>
            <a:ext cx="178712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1" y="1600200"/>
            <a:ext cx="1942412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28600" y="4191000"/>
            <a:ext cx="89154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1" dirty="0" smtClean="0"/>
              <a:t>Moonlight    reduces   the    activity of moths </a:t>
            </a:r>
            <a:br>
              <a:rPr lang="en-US" sz="2800" b="1" dirty="0" smtClean="0"/>
            </a:br>
            <a:r>
              <a:rPr lang="en-US" sz="2800" b="1" dirty="0" smtClean="0"/>
              <a:t>   and so the  active  population accessible for </a:t>
            </a:r>
            <a:br>
              <a:rPr lang="en-US" sz="2800" b="1" dirty="0" smtClean="0"/>
            </a:br>
            <a:r>
              <a:rPr lang="en-US" sz="2800" b="1" dirty="0" smtClean="0"/>
              <a:t>   the light trap  is smaller.</a:t>
            </a:r>
          </a:p>
          <a:p>
            <a:pPr>
              <a:buFont typeface="Wingdings" pitchFamily="2" charset="2"/>
              <a:buChar char="Ø"/>
            </a:pPr>
            <a:endParaRPr lang="en-US" sz="1100" b="1" dirty="0" smtClean="0"/>
          </a:p>
          <a:p>
            <a:pPr>
              <a:buFont typeface="Wingdings" pitchFamily="2" charset="2"/>
              <a:buChar char="Ø"/>
            </a:pPr>
            <a:r>
              <a:rPr lang="en-US" sz="2800" b="1" dirty="0" smtClean="0"/>
              <a:t>The  light  of  the lamp collects moths from a</a:t>
            </a:r>
          </a:p>
          <a:p>
            <a:r>
              <a:rPr lang="en-US" sz="2800" b="1" dirty="0" smtClean="0"/>
              <a:t>   smaller area in a moonlit environment.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965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81000" y="609600"/>
            <a:ext cx="8153400" cy="398033"/>
          </a:xfrm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MONITORING TOOLS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1600" y="1066800"/>
            <a:ext cx="6172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PHEROMONE  TRAPS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 smtClean="0"/>
              <a:t>Sex pheromones for the FAW</a:t>
            </a:r>
            <a:endParaRPr lang="en-US" sz="32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2438400"/>
            <a:ext cx="81534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 </a:t>
            </a:r>
            <a:r>
              <a:rPr lang="en-US" sz="2400" b="1" dirty="0" smtClean="0"/>
              <a:t>Two    compounds    have   been    identified   as    sex</a:t>
            </a:r>
          </a:p>
          <a:p>
            <a:r>
              <a:rPr lang="en-US" sz="2400" b="1" dirty="0" smtClean="0"/>
              <a:t>  pheromones for the FAW (</a:t>
            </a:r>
            <a:r>
              <a:rPr lang="en-US" sz="2400" b="1" dirty="0" err="1" smtClean="0"/>
              <a:t>Sekul</a:t>
            </a:r>
            <a:r>
              <a:rPr lang="en-US" sz="2400" b="1" dirty="0" smtClean="0"/>
              <a:t> and Sparks 1967, 76), </a:t>
            </a:r>
          </a:p>
          <a:p>
            <a:r>
              <a:rPr lang="en-US" sz="2400" b="1" dirty="0" smtClean="0"/>
              <a:t>    	1. (Z)-9-tetradecen-1-ol acetate and </a:t>
            </a:r>
          </a:p>
          <a:p>
            <a:r>
              <a:rPr lang="en-US" sz="2400" b="1" dirty="0" smtClean="0"/>
              <a:t> 	2. (Z)-9-dodecen- 1-ol acetate  </a:t>
            </a:r>
          </a:p>
          <a:p>
            <a:endParaRPr lang="en-US" sz="1400" b="1" dirty="0" smtClean="0"/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(Z)  -9 –</a:t>
            </a:r>
            <a:r>
              <a:rPr lang="en-US" sz="2400" b="1" dirty="0" err="1" smtClean="0"/>
              <a:t>dodecen</a:t>
            </a:r>
            <a:r>
              <a:rPr lang="en-US" sz="2400" b="1" dirty="0" smtClean="0"/>
              <a:t> -1-ol  acetate     (Z-9-DDA)   is  highly</a:t>
            </a:r>
          </a:p>
          <a:p>
            <a:r>
              <a:rPr lang="en-US" sz="2400" b="1" dirty="0" smtClean="0"/>
              <a:t>  attractive   to   male   FAW   in   the  field (Mitchell and</a:t>
            </a:r>
          </a:p>
          <a:p>
            <a:r>
              <a:rPr lang="en-US" sz="2400" b="1" dirty="0" smtClean="0"/>
              <a:t>  Doolittle 1976). </a:t>
            </a:r>
          </a:p>
          <a:p>
            <a:pPr>
              <a:buFont typeface="Arial" pitchFamily="34" charset="0"/>
              <a:buChar char="•"/>
            </a:pPr>
            <a:endParaRPr lang="en-US" sz="1400" b="1" dirty="0" smtClean="0"/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When   a   very  high  degree  of attraction is required</a:t>
            </a:r>
          </a:p>
          <a:p>
            <a:r>
              <a:rPr lang="en-US" sz="2400" b="1" dirty="0" smtClean="0"/>
              <a:t>  the  use  of  highly  purified material is advantageous</a:t>
            </a:r>
            <a:r>
              <a:rPr lang="en-US" sz="2800" dirty="0" smtClean="0"/>
              <a:t>.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5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फौजी किराले मकै सखाप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447800"/>
            <a:ext cx="5787324" cy="3017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33400" y="228600"/>
            <a:ext cx="8001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AN INVASION  OF  AMERICAN ARMYWORM HAS RECENTLY BEEN OCCURRED IN NEPAL</a:t>
            </a:r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0" y="5042118"/>
            <a:ext cx="9257086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1" dirty="0" smtClean="0"/>
              <a:t>First observed in </a:t>
            </a:r>
            <a:r>
              <a:rPr lang="en-US" sz="2800" b="1" dirty="0" err="1" smtClean="0"/>
              <a:t>Sindhuli</a:t>
            </a:r>
            <a:r>
              <a:rPr lang="en-US" sz="2800" b="1" dirty="0" smtClean="0"/>
              <a:t> dist. dated Apr. 28, 2019.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 smtClean="0"/>
              <a:t>First reported from </a:t>
            </a:r>
            <a:r>
              <a:rPr lang="en-US" sz="2800" b="1" dirty="0" err="1" smtClean="0"/>
              <a:t>Gaindakot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Nawalpur</a:t>
            </a:r>
            <a:r>
              <a:rPr lang="en-US" sz="2800" b="1" dirty="0" smtClean="0"/>
              <a:t>, May 9, ’19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 smtClean="0"/>
              <a:t>NPPO-Nepal authenticated its invasion in Nepal</a:t>
            </a:r>
          </a:p>
          <a:p>
            <a:r>
              <a:rPr lang="en-US" sz="2800" b="1" dirty="0" smtClean="0"/>
              <a:t>   dated Aug. 12, 2019. </a:t>
            </a:r>
            <a:endParaRPr lang="en-US" sz="28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4600" y="685800"/>
            <a:ext cx="42360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PHEROMONE  TRAP</a:t>
            </a:r>
            <a:endParaRPr lang="en-US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752600"/>
            <a:ext cx="33147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09600" y="5181600"/>
            <a:ext cx="2809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BUCKET FUNNEL TYPE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295400"/>
            <a:ext cx="2928937" cy="5337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410200" y="137160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FF"/>
                </a:solidFill>
              </a:rPr>
              <a:t>Cap</a:t>
            </a:r>
            <a:endParaRPr lang="en-US" sz="2000" b="1" dirty="0">
              <a:solidFill>
                <a:srgbClr val="FF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0200" y="16764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FF"/>
                </a:solidFill>
              </a:rPr>
              <a:t>Lure</a:t>
            </a:r>
            <a:endParaRPr lang="en-US" sz="2000" b="1" dirty="0">
              <a:solidFill>
                <a:srgbClr val="FF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10200" y="2133600"/>
            <a:ext cx="1479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FF"/>
                </a:solidFill>
              </a:rPr>
              <a:t>Lure basket</a:t>
            </a:r>
            <a:endParaRPr lang="en-US" b="1" dirty="0">
              <a:solidFill>
                <a:srgbClr val="FF00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34000" y="2819400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FF"/>
                </a:solidFill>
              </a:rPr>
              <a:t>Lid</a:t>
            </a:r>
            <a:endParaRPr lang="en-US" b="1" dirty="0">
              <a:solidFill>
                <a:srgbClr val="FF00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10200" y="3810000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FF"/>
                </a:solidFill>
              </a:rPr>
              <a:t>Funnel</a:t>
            </a:r>
            <a:endParaRPr lang="en-US" b="1" dirty="0">
              <a:solidFill>
                <a:srgbClr val="FF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10200" y="5410200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FF"/>
                </a:solidFill>
              </a:rPr>
              <a:t>Bucket</a:t>
            </a:r>
            <a:endParaRPr lang="en-US" b="1" dirty="0">
              <a:solidFill>
                <a:srgbClr val="FF00FF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743200" y="3429000"/>
            <a:ext cx="2971800" cy="1588"/>
          </a:xfrm>
          <a:prstGeom prst="straightConnector1">
            <a:avLst/>
          </a:prstGeom>
          <a:ln w="38100">
            <a:solidFill>
              <a:srgbClr val="FF00FF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810000" y="3276600"/>
            <a:ext cx="1428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Dismantled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752600" y="1143000"/>
            <a:ext cx="5562600" cy="1066800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COMPANIES PRODUCING 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PHEROMONE TRAPS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0600" y="22860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+mj-lt"/>
                <a:cs typeface="Times New Roman" panose="02020603050405020304" pitchFamily="18" charset="0"/>
              </a:rPr>
              <a:t>ISCA Technologies, California, USA.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+mj-lt"/>
                <a:cs typeface="Times New Roman" panose="02020603050405020304" pitchFamily="18" charset="0"/>
              </a:rPr>
              <a:t>Russell IPM, England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+mj-lt"/>
                <a:cs typeface="Times New Roman" panose="02020603050405020304" pitchFamily="18" charset="0"/>
              </a:rPr>
              <a:t>Pacific </a:t>
            </a:r>
            <a:r>
              <a:rPr lang="en-US" sz="2400" b="1" dirty="0" err="1" smtClean="0">
                <a:latin typeface="+mj-lt"/>
                <a:cs typeface="Times New Roman" panose="02020603050405020304" pitchFamily="18" charset="0"/>
              </a:rPr>
              <a:t>Biocontrol</a:t>
            </a:r>
            <a:r>
              <a:rPr lang="en-US" sz="2400" b="1" dirty="0" smtClean="0">
                <a:latin typeface="+mj-lt"/>
                <a:cs typeface="Times New Roman" panose="02020603050405020304" pitchFamily="18" charset="0"/>
              </a:rPr>
              <a:t> Corporation, </a:t>
            </a:r>
            <a:r>
              <a:rPr lang="en-US" sz="2400" b="1" dirty="0" smtClean="0">
                <a:latin typeface="+mj-lt"/>
              </a:rPr>
              <a:t>Vancouver, Washington, USA</a:t>
            </a:r>
            <a:endParaRPr lang="en-US" sz="2400" b="1" dirty="0" smtClean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latin typeface="+mj-lt"/>
                <a:cs typeface="Times New Roman" panose="02020603050405020304" pitchFamily="18" charset="0"/>
              </a:rPr>
              <a:t>Pherobank</a:t>
            </a:r>
            <a:r>
              <a:rPr lang="en-US" sz="2400" b="1" dirty="0" smtClean="0">
                <a:latin typeface="+mj-lt"/>
                <a:cs typeface="Times New Roman" panose="02020603050405020304" pitchFamily="18" charset="0"/>
              </a:rPr>
              <a:t>, The Netherlands.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latin typeface="+mj-lt"/>
                <a:cs typeface="Times New Roman" panose="02020603050405020304" pitchFamily="18" charset="0"/>
              </a:rPr>
              <a:t>Novagrica</a:t>
            </a:r>
            <a:r>
              <a:rPr lang="en-US" sz="2400" b="1" dirty="0" smtClean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+mj-lt"/>
              </a:rPr>
              <a:t>Paraskevi</a:t>
            </a:r>
            <a:r>
              <a:rPr lang="en-US" sz="2400" b="1" dirty="0" smtClean="0">
                <a:latin typeface="+mj-lt"/>
              </a:rPr>
              <a:t>, Greece</a:t>
            </a:r>
            <a:endParaRPr lang="en-US" sz="2400" b="1" dirty="0" smtClean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+mj-lt"/>
                <a:cs typeface="Times New Roman" panose="02020603050405020304" pitchFamily="18" charset="0"/>
              </a:rPr>
              <a:t>Evergreen Growers Supply,  Clackamas, Oregon, USA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latin typeface="+mj-lt"/>
                <a:cs typeface="Times New Roman" panose="02020603050405020304" pitchFamily="18" charset="0"/>
              </a:rPr>
              <a:t>Biocontrol</a:t>
            </a:r>
            <a:r>
              <a:rPr lang="en-US" sz="2400" b="1" dirty="0" smtClean="0">
                <a:latin typeface="+mj-lt"/>
                <a:cs typeface="Times New Roman" panose="02020603050405020304" pitchFamily="18" charset="0"/>
              </a:rPr>
              <a:t> Research Laboratory, Bangalore, India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08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33400" y="1752600"/>
            <a:ext cx="8153400" cy="398033"/>
          </a:xfrm>
        </p:spPr>
        <p:txBody>
          <a:bodyPr/>
          <a:lstStyle/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MONITORING TOOLS: 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PHEROMONE TRAPS </a:t>
            </a:r>
          </a:p>
          <a:p>
            <a:pPr algn="l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2362200"/>
            <a:ext cx="7543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Pheromone traps which attract male armyworm </a:t>
            </a:r>
          </a:p>
          <a:p>
            <a:r>
              <a:rPr lang="en-US" sz="2400" b="1" dirty="0" smtClean="0"/>
              <a:t>   moths    are    recommended    for   maize   field </a:t>
            </a:r>
          </a:p>
          <a:p>
            <a:r>
              <a:rPr lang="en-US" sz="2400" b="1" dirty="0" smtClean="0"/>
              <a:t>   monitoring to observe and record the  seasonal</a:t>
            </a:r>
          </a:p>
          <a:p>
            <a:r>
              <a:rPr lang="en-US" sz="2400" b="1" dirty="0" smtClean="0"/>
              <a:t>   occurrences  of  moths,  which   may   be   used</a:t>
            </a:r>
          </a:p>
          <a:p>
            <a:r>
              <a:rPr lang="en-US" sz="2400" b="1" dirty="0" smtClean="0"/>
              <a:t>   for FAW forecasting because they are simple to</a:t>
            </a:r>
          </a:p>
          <a:p>
            <a:r>
              <a:rPr lang="en-US" sz="2400" b="1" dirty="0" smtClean="0"/>
              <a:t>   use.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Traps  are  place  on  site  during the armyworm</a:t>
            </a:r>
          </a:p>
          <a:p>
            <a:r>
              <a:rPr lang="en-US" sz="2400" b="1" dirty="0" smtClean="0"/>
              <a:t>   monitoring  period  which starts in Sep.-Oct. for </a:t>
            </a:r>
          </a:p>
          <a:p>
            <a:r>
              <a:rPr lang="en-US" sz="2400" b="1" dirty="0" smtClean="0"/>
              <a:t>   most of the time.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965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9600" y="1447800"/>
            <a:ext cx="8153400" cy="398033"/>
          </a:xfrm>
        </p:spPr>
        <p:txBody>
          <a:bodyPr/>
          <a:lstStyle/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MONITORING TOOLS: 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PHEROMONE TRAPS </a:t>
            </a:r>
          </a:p>
          <a:p>
            <a:pPr algn="l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2133600"/>
            <a:ext cx="7162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If  high  numbers  of  moths are caught (more </a:t>
            </a:r>
          </a:p>
          <a:p>
            <a:r>
              <a:rPr lang="en-US" sz="2400" b="1" dirty="0" smtClean="0"/>
              <a:t>   than   30   males   over   3-5   nights)  it  is  an </a:t>
            </a:r>
          </a:p>
          <a:p>
            <a:r>
              <a:rPr lang="en-US" sz="2400" b="1" dirty="0" smtClean="0"/>
              <a:t>   indication  that  egg  laying  is taking place in </a:t>
            </a:r>
          </a:p>
          <a:p>
            <a:r>
              <a:rPr lang="en-US" sz="2400" b="1" dirty="0" smtClean="0"/>
              <a:t>   the area. 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This  information  is  used  to  advise farmers </a:t>
            </a:r>
          </a:p>
          <a:p>
            <a:r>
              <a:rPr lang="en-US" sz="2400" b="1" dirty="0" smtClean="0"/>
              <a:t>   to  check  their  fields  for  young  instars and </a:t>
            </a:r>
          </a:p>
          <a:p>
            <a:r>
              <a:rPr lang="en-US" sz="2400" b="1" dirty="0" smtClean="0"/>
              <a:t>   prepare resources for control. 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Traps data is used in conjunction with rainfall </a:t>
            </a:r>
          </a:p>
          <a:p>
            <a:r>
              <a:rPr lang="en-US" sz="2400" b="1" dirty="0" smtClean="0"/>
              <a:t>   figures   to   determine  specific  areas  where </a:t>
            </a:r>
          </a:p>
          <a:p>
            <a:r>
              <a:rPr lang="en-US" sz="2400" b="1" dirty="0" smtClean="0"/>
              <a:t>   outbreaks are likely to occur.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965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676400" y="1066800"/>
            <a:ext cx="5715000" cy="398033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MONITORING  METHODOLOGY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600200"/>
            <a:ext cx="7467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FFFF00"/>
                </a:solidFill>
              </a:rPr>
              <a:t>Trap selection</a:t>
            </a:r>
            <a:r>
              <a:rPr lang="en-US" sz="2400" b="1" dirty="0" smtClean="0"/>
              <a:t>: Funnel Bucket trap.</a:t>
            </a:r>
          </a:p>
          <a:p>
            <a:pPr lvl="0">
              <a:buFont typeface="Wingdings" pitchFamily="2" charset="2"/>
              <a:buChar char="Ø"/>
            </a:pP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FFFF00"/>
                </a:solidFill>
              </a:rPr>
              <a:t>Lure selection</a:t>
            </a:r>
            <a:r>
              <a:rPr lang="en-US" sz="2400" b="1" dirty="0" smtClean="0"/>
              <a:t>: FAW  Lure,  store  the  extra</a:t>
            </a:r>
          </a:p>
          <a:p>
            <a:pPr lvl="0"/>
            <a:r>
              <a:rPr lang="en-US" sz="2400" b="1" dirty="0" smtClean="0"/>
              <a:t>    lures  in  a  Refrigerator  (4-5</a:t>
            </a:r>
            <a:r>
              <a:rPr lang="en-US" sz="2400" b="1" baseline="30000" dirty="0" smtClean="0"/>
              <a:t>0</a:t>
            </a:r>
            <a:r>
              <a:rPr lang="en-US" sz="2400" b="1" dirty="0" smtClean="0"/>
              <a:t>C), change on</a:t>
            </a:r>
          </a:p>
          <a:p>
            <a:pPr lvl="0"/>
            <a:r>
              <a:rPr lang="en-US" sz="2400" b="1" dirty="0" smtClean="0"/>
              <a:t>    every 4-6 weeks.</a:t>
            </a:r>
          </a:p>
          <a:p>
            <a:pPr lvl="0"/>
            <a:r>
              <a:rPr lang="en-US" sz="2400" b="1" dirty="0" smtClean="0">
                <a:solidFill>
                  <a:srgbClr val="FFFF00"/>
                </a:solidFill>
              </a:rPr>
              <a:t>Trap placement and setup</a:t>
            </a:r>
            <a:r>
              <a:rPr lang="en-US" sz="2400" b="1" dirty="0" smtClean="0"/>
              <a:t>:</a:t>
            </a:r>
          </a:p>
          <a:p>
            <a:pPr lvl="0">
              <a:buFont typeface="Wingdings" pitchFamily="2" charset="2"/>
              <a:buChar char="Ø"/>
            </a:pPr>
            <a:r>
              <a:rPr lang="en-US" sz="2400" b="1" dirty="0" smtClean="0"/>
              <a:t> Establish  the  pheromone  trap  one month</a:t>
            </a:r>
          </a:p>
          <a:p>
            <a:pPr lvl="0"/>
            <a:r>
              <a:rPr lang="en-US" sz="2400" b="1" dirty="0" smtClean="0"/>
              <a:t>    before planting at a height of approximately</a:t>
            </a:r>
          </a:p>
          <a:p>
            <a:pPr lvl="0"/>
            <a:r>
              <a:rPr lang="en-US" sz="2400" b="1" dirty="0" smtClean="0"/>
              <a:t>    1.25 meters from the ground level. </a:t>
            </a:r>
          </a:p>
          <a:p>
            <a:pPr lvl="0">
              <a:buFont typeface="Wingdings" pitchFamily="2" charset="2"/>
              <a:buChar char="Ø"/>
            </a:pPr>
            <a:r>
              <a:rPr lang="en-US" sz="2400" b="1" dirty="0" smtClean="0"/>
              <a:t> Place  the  trap  in or next to the maize field </a:t>
            </a:r>
          </a:p>
          <a:p>
            <a:pPr lvl="0"/>
            <a:r>
              <a:rPr lang="en-US" sz="2400" b="1" dirty="0" smtClean="0"/>
              <a:t>    so   that   the   scent  of  the  pheromone  is </a:t>
            </a:r>
          </a:p>
          <a:p>
            <a:pPr lvl="0"/>
            <a:r>
              <a:rPr lang="en-US" sz="2400" b="1" dirty="0" smtClean="0"/>
              <a:t>    carried across the tops of the plants by the</a:t>
            </a:r>
          </a:p>
          <a:p>
            <a:pPr lvl="0"/>
            <a:r>
              <a:rPr lang="en-US" sz="2400" b="1" dirty="0" smtClean="0"/>
              <a:t>    wind. </a:t>
            </a:r>
          </a:p>
        </p:txBody>
      </p:sp>
    </p:spTree>
    <p:extLst>
      <p:ext uri="{BB962C8B-B14F-4D97-AF65-F5344CB8AC3E}">
        <p14:creationId xmlns:p14="http://schemas.microsoft.com/office/powerpoint/2010/main" val="11965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752600" y="838200"/>
            <a:ext cx="5715000" cy="398033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MONITORING  METHODOLOGY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371600"/>
            <a:ext cx="7467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srgbClr val="FFFF00"/>
                </a:solidFill>
              </a:rPr>
              <a:t>Trap placement and setup</a:t>
            </a:r>
            <a:r>
              <a:rPr lang="en-US" sz="2400" b="1" dirty="0" smtClean="0"/>
              <a:t>:</a:t>
            </a:r>
          </a:p>
          <a:p>
            <a:pPr lvl="0">
              <a:buFont typeface="Wingdings" pitchFamily="2" charset="2"/>
              <a:buChar char="Ø"/>
            </a:pPr>
            <a:r>
              <a:rPr lang="en-US" sz="2400" b="1" dirty="0" smtClean="0"/>
              <a:t>Install   the   trap   in   a  vertical   orientation to</a:t>
            </a:r>
          </a:p>
          <a:p>
            <a:pPr lvl="0"/>
            <a:r>
              <a:rPr lang="en-US" sz="2400" b="1" dirty="0" smtClean="0"/>
              <a:t>    prevent   water   entering  into  it,  from  a  long</a:t>
            </a:r>
          </a:p>
          <a:p>
            <a:pPr lvl="0"/>
            <a:r>
              <a:rPr lang="en-US" sz="2400" b="1" dirty="0" smtClean="0"/>
              <a:t>    pole   and   adjust  at  least 3 0  cm above plant</a:t>
            </a:r>
          </a:p>
          <a:p>
            <a:pPr lvl="0"/>
            <a:r>
              <a:rPr lang="en-US" sz="2400" b="1" dirty="0" smtClean="0"/>
              <a:t>    height. </a:t>
            </a:r>
          </a:p>
          <a:p>
            <a:pPr lvl="0">
              <a:buFont typeface="Wingdings" pitchFamily="2" charset="2"/>
              <a:buChar char="Ø"/>
            </a:pPr>
            <a:r>
              <a:rPr lang="en-US" sz="2400" b="1" dirty="0" smtClean="0"/>
              <a:t> Install traps @ 10/ha (1 trap for up to 2 </a:t>
            </a:r>
            <a:r>
              <a:rPr lang="en-US" sz="2400" b="1" dirty="0" err="1" smtClean="0"/>
              <a:t>Ropanis</a:t>
            </a:r>
            <a:endParaRPr lang="en-US" sz="2400" b="1" dirty="0" smtClean="0"/>
          </a:p>
          <a:p>
            <a:pPr lvl="0"/>
            <a:r>
              <a:rPr lang="en-US" sz="2400" b="1" dirty="0" smtClean="0"/>
              <a:t>    or 3 </a:t>
            </a:r>
            <a:r>
              <a:rPr lang="en-US" sz="2400" b="1" dirty="0" err="1" smtClean="0"/>
              <a:t>Kattha</a:t>
            </a:r>
            <a:r>
              <a:rPr lang="en-US" sz="2400" b="1" dirty="0" smtClean="0"/>
              <a:t>). </a:t>
            </a:r>
          </a:p>
          <a:p>
            <a:pPr lvl="0"/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FFFF00"/>
                </a:solidFill>
              </a:rPr>
              <a:t>Trap monitoring and recording</a:t>
            </a:r>
            <a:r>
              <a:rPr lang="en-US" sz="2400" b="1" dirty="0" smtClean="0"/>
              <a:t>: </a:t>
            </a:r>
          </a:p>
          <a:p>
            <a:pPr lvl="0">
              <a:buFont typeface="Wingdings" pitchFamily="2" charset="2"/>
              <a:buChar char="Ø"/>
            </a:pPr>
            <a:r>
              <a:rPr lang="en-US" sz="2400" b="1" dirty="0" smtClean="0"/>
              <a:t>7-10    days   interval   throughout   the   season.</a:t>
            </a:r>
          </a:p>
          <a:p>
            <a:pPr lvl="0">
              <a:buFont typeface="Wingdings" pitchFamily="2" charset="2"/>
              <a:buChar char="Ø"/>
            </a:pPr>
            <a:r>
              <a:rPr lang="en-US" sz="2400" b="1" dirty="0" smtClean="0"/>
              <a:t> Area-wide  and  community  based approaches.</a:t>
            </a:r>
          </a:p>
          <a:p>
            <a:pPr lvl="0">
              <a:buFont typeface="Wingdings" pitchFamily="2" charset="2"/>
              <a:buChar char="Ø"/>
            </a:pPr>
            <a:r>
              <a:rPr lang="en-US" sz="2400" b="1" dirty="0" smtClean="0"/>
              <a:t> Weather (temperature, humidity, rainfall, etc.</a:t>
            </a:r>
          </a:p>
          <a:p>
            <a:pPr lvl="0"/>
            <a:r>
              <a:rPr lang="en-US" sz="2400" b="1" dirty="0" smtClean="0"/>
              <a:t>    wherever possible).</a:t>
            </a:r>
          </a:p>
          <a:p>
            <a:pPr lvl="0">
              <a:buFont typeface="Wingdings" pitchFamily="2" charset="2"/>
              <a:buChar char="Ø"/>
            </a:pPr>
            <a:r>
              <a:rPr lang="en-US" sz="2400" b="1" dirty="0" smtClean="0"/>
              <a:t> Sharing and use of monitoring data.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965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9600" y="381000"/>
            <a:ext cx="8153400" cy="398033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MONITORING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948690"/>
            <a:ext cx="8581695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latin typeface="+mn-lt"/>
                <a:ea typeface="Times New Roman" panose="02020603050405020304" pitchFamily="18" charset="0"/>
              </a:rPr>
              <a:t>OFTEN DONE BY USING </a:t>
            </a:r>
            <a:r>
              <a:rPr lang="en-US" sz="2400" b="1" u="sng" dirty="0" smtClean="0">
                <a:latin typeface="+mn-lt"/>
                <a:ea typeface="Times New Roman" panose="02020603050405020304" pitchFamily="18" charset="0"/>
              </a:rPr>
              <a:t>BLACKLIGHT TRAPS </a:t>
            </a:r>
            <a:r>
              <a:rPr lang="en-US" sz="2400" b="1" dirty="0" smtClean="0">
                <a:latin typeface="+mn-lt"/>
                <a:ea typeface="Times New Roman" panose="02020603050405020304" pitchFamily="18" charset="0"/>
              </a:rPr>
              <a:t>AND </a:t>
            </a:r>
          </a:p>
          <a:p>
            <a:r>
              <a:rPr lang="en-US" sz="2400" b="1" dirty="0" smtClean="0">
                <a:latin typeface="+mn-lt"/>
                <a:ea typeface="Times New Roman" panose="02020603050405020304" pitchFamily="18" charset="0"/>
              </a:rPr>
              <a:t>    </a:t>
            </a:r>
            <a:r>
              <a:rPr lang="en-US" sz="2400" b="1" u="sng" dirty="0" smtClean="0">
                <a:latin typeface="+mn-lt"/>
                <a:ea typeface="Times New Roman" panose="02020603050405020304" pitchFamily="18" charset="0"/>
              </a:rPr>
              <a:t>PHEROMONE TRAPS</a:t>
            </a:r>
            <a:r>
              <a:rPr lang="en-US" sz="2400" b="1" dirty="0" smtClean="0">
                <a:latin typeface="+mn-lt"/>
                <a:ea typeface="Times New Roman" panose="02020603050405020304" pitchFamily="18" charset="0"/>
              </a:rPr>
              <a:t>.</a:t>
            </a:r>
          </a:p>
          <a:p>
            <a:endParaRPr lang="en-US" sz="1600" b="1" dirty="0" smtClean="0">
              <a:latin typeface="+mn-lt"/>
              <a:ea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latin typeface="+mn-lt"/>
                <a:ea typeface="Times New Roman" panose="02020603050405020304" pitchFamily="18" charset="0"/>
              </a:rPr>
              <a:t>PHEROMONE TRAPS ARE VERY EFFICIENT,  </a:t>
            </a:r>
          </a:p>
          <a:p>
            <a:r>
              <a:rPr lang="en-US" sz="2400" b="1" dirty="0" smtClean="0">
                <a:latin typeface="+mn-lt"/>
                <a:ea typeface="Times New Roman" panose="02020603050405020304" pitchFamily="18" charset="0"/>
              </a:rPr>
              <a:t>    SUSPENDED AT CANOPY HEIGHT .</a:t>
            </a:r>
          </a:p>
          <a:p>
            <a:r>
              <a:rPr lang="en-US" sz="1600" b="1" dirty="0" smtClean="0">
                <a:latin typeface="+mn-lt"/>
                <a:ea typeface="Times New Roman" panose="02020603050405020304" pitchFamily="18" charset="0"/>
              </a:rPr>
              <a:t> </a:t>
            </a:r>
            <a:endParaRPr lang="en-US" sz="900" b="1" dirty="0" smtClean="0">
              <a:latin typeface="+mn-lt"/>
              <a:ea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latin typeface="+mn-lt"/>
                <a:ea typeface="Times New Roman" panose="02020603050405020304" pitchFamily="18" charset="0"/>
              </a:rPr>
              <a:t>INSECT CATCHES INDICATE THE PRESENCE OF </a:t>
            </a:r>
          </a:p>
          <a:p>
            <a:r>
              <a:rPr lang="en-US" sz="2400" b="1" dirty="0" smtClean="0">
                <a:latin typeface="+mn-lt"/>
                <a:ea typeface="Times New Roman" panose="02020603050405020304" pitchFamily="18" charset="0"/>
              </a:rPr>
              <a:t>    MOTHS IN THE AREA BUT NOT GOOD INDICATORS OF </a:t>
            </a:r>
          </a:p>
          <a:p>
            <a:r>
              <a:rPr lang="en-US" sz="2400" b="1" dirty="0" smtClean="0">
                <a:latin typeface="+mn-lt"/>
                <a:ea typeface="Times New Roman" panose="02020603050405020304" pitchFamily="18" charset="0"/>
              </a:rPr>
              <a:t>    DENSITY.</a:t>
            </a:r>
          </a:p>
          <a:p>
            <a:pPr>
              <a:buFont typeface="Wingdings" pitchFamily="2" charset="2"/>
              <a:buChar char="Ø"/>
            </a:pPr>
            <a:endParaRPr lang="en-US" sz="1200" b="1" dirty="0" smtClean="0">
              <a:latin typeface="+mn-lt"/>
              <a:ea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latin typeface="+mn-lt"/>
                <a:ea typeface="Times New Roman" panose="02020603050405020304" pitchFamily="18" charset="0"/>
              </a:rPr>
              <a:t>ONCE THE MOTHS ARE DETECTED, SEARCH</a:t>
            </a:r>
          </a:p>
          <a:p>
            <a:r>
              <a:rPr lang="en-US" sz="2400" b="1" dirty="0" smtClean="0">
                <a:latin typeface="+mn-lt"/>
                <a:ea typeface="Times New Roman" panose="02020603050405020304" pitchFamily="18" charset="0"/>
              </a:rPr>
              <a:t>    (</a:t>
            </a:r>
            <a:r>
              <a:rPr lang="en-US" sz="2400" b="1" u="sng" dirty="0" smtClean="0">
                <a:latin typeface="+mn-lt"/>
                <a:ea typeface="Times New Roman" panose="02020603050405020304" pitchFamily="18" charset="0"/>
              </a:rPr>
              <a:t>SCOUTING</a:t>
            </a:r>
            <a:r>
              <a:rPr lang="en-US" sz="2400" b="1" dirty="0" smtClean="0">
                <a:latin typeface="+mn-lt"/>
                <a:ea typeface="Times New Roman" panose="02020603050405020304" pitchFamily="18" charset="0"/>
              </a:rPr>
              <a:t>) FOR EGGS AND LARVAE IN THE FIELD.</a:t>
            </a:r>
          </a:p>
          <a:p>
            <a:pPr>
              <a:buFont typeface="Wingdings" pitchFamily="2" charset="2"/>
              <a:buChar char="Ø"/>
            </a:pPr>
            <a:endParaRPr lang="en-US" sz="1600" b="1" dirty="0" smtClean="0">
              <a:latin typeface="+mn-lt"/>
              <a:ea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latin typeface="+mn-lt"/>
                <a:ea typeface="Times New Roman" panose="02020603050405020304" pitchFamily="18" charset="0"/>
              </a:rPr>
              <a:t>TO ASSESS THE PROPORTION OF PLANTS INFESTED,</a:t>
            </a:r>
          </a:p>
          <a:p>
            <a:r>
              <a:rPr lang="en-US" sz="2400" b="1" dirty="0" smtClean="0">
                <a:latin typeface="+mn-lt"/>
                <a:ea typeface="Times New Roman" panose="02020603050405020304" pitchFamily="18" charset="0"/>
              </a:rPr>
              <a:t>    RANDOM SAMPLING OF 20 PLANTS IN FIVE</a:t>
            </a:r>
          </a:p>
          <a:p>
            <a:r>
              <a:rPr lang="en-US" sz="2400" b="1" dirty="0" smtClean="0">
                <a:latin typeface="+mn-lt"/>
                <a:ea typeface="Times New Roman" panose="02020603050405020304" pitchFamily="18" charset="0"/>
              </a:rPr>
              <a:t>    LOCATIONS, OR 10 PLANTS IN 10 LOCATIONS, IS</a:t>
            </a:r>
          </a:p>
          <a:p>
            <a:r>
              <a:rPr lang="en-US" sz="2400" b="1" dirty="0" smtClean="0">
                <a:latin typeface="+mn-lt"/>
                <a:ea typeface="Times New Roman" panose="02020603050405020304" pitchFamily="18" charset="0"/>
              </a:rPr>
              <a:t>    CONSIDERED ADEQUATE 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5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81000"/>
            <a:ext cx="7848600" cy="624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bg.annapurnapost.com/uploads/media/Makai-faujikira3_2019082603282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600200"/>
            <a:ext cx="6211371" cy="4467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219200" y="914400"/>
            <a:ext cx="6632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MAIZE FIELD SCOUTING FOR FAW LARVAE</a:t>
            </a:r>
            <a:endParaRPr lang="en-US" sz="2400" b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29600" cy="1139825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MAIN PURPOSES OF SCOUTING FAW LARVAE IN MAIZE FIELD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2743200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en-US" sz="2400" b="1" dirty="0" smtClean="0"/>
              <a:t>EARLY DETECTION OF LARVAE IN MAIZE PLANTS.</a:t>
            </a:r>
          </a:p>
          <a:p>
            <a:pPr algn="just">
              <a:lnSpc>
                <a:spcPct val="80000"/>
              </a:lnSpc>
            </a:pPr>
            <a:endParaRPr lang="en-US" sz="700" b="1" dirty="0"/>
          </a:p>
          <a:p>
            <a:pPr algn="just">
              <a:lnSpc>
                <a:spcPct val="80000"/>
              </a:lnSpc>
            </a:pPr>
            <a:r>
              <a:rPr lang="en-US" sz="2400" b="1" dirty="0" smtClean="0"/>
              <a:t>POSSIBLY PERFORMING MECHANICAL CONTROL OF LIVE EGG MASSES AND EARLY INSTARS OF FAW LARVAE  IN PLATS.</a:t>
            </a:r>
          </a:p>
          <a:p>
            <a:pPr algn="just">
              <a:lnSpc>
                <a:spcPct val="80000"/>
              </a:lnSpc>
            </a:pPr>
            <a:endParaRPr lang="en-US" sz="700" b="1" dirty="0"/>
          </a:p>
          <a:p>
            <a:pPr algn="just">
              <a:lnSpc>
                <a:spcPct val="80000"/>
              </a:lnSpc>
            </a:pPr>
            <a:r>
              <a:rPr lang="en-US" sz="2400" b="1" dirty="0" smtClean="0"/>
              <a:t>MAKING DECISION FOR CHEMICAL CONTROL  OF EARLY INSTARS LARVAE BEFORE ENTERING INTO WHORL.</a:t>
            </a:r>
          </a:p>
          <a:p>
            <a:pPr algn="just">
              <a:lnSpc>
                <a:spcPct val="80000"/>
              </a:lnSpc>
            </a:pPr>
            <a:endParaRPr lang="en-US" sz="700" b="1" dirty="0"/>
          </a:p>
          <a:p>
            <a:pPr algn="just">
              <a:lnSpc>
                <a:spcPct val="80000"/>
              </a:lnSpc>
            </a:pPr>
            <a:r>
              <a:rPr lang="en-US" sz="2400" b="1" dirty="0" smtClean="0"/>
              <a:t>KNOWING FIELD STATUS OF CROP INFESTATION AND POPULATION DYNAMICS OF FAW.</a:t>
            </a:r>
          </a:p>
          <a:p>
            <a:pPr algn="just">
              <a:lnSpc>
                <a:spcPct val="80000"/>
              </a:lnSpc>
            </a:pPr>
            <a:endParaRPr lang="en-US" sz="700" b="1" dirty="0"/>
          </a:p>
          <a:p>
            <a:pPr algn="just">
              <a:lnSpc>
                <a:spcPct val="80000"/>
              </a:lnSpc>
            </a:pPr>
            <a:r>
              <a:rPr lang="en-US" sz="2400" b="1" dirty="0" smtClean="0"/>
              <a:t>KNOWING FIELD STATUS OF NATURAL ENEMIES OF FAW LARVAE AND PUPAE.</a:t>
            </a:r>
          </a:p>
          <a:p>
            <a:pPr algn="just">
              <a:lnSpc>
                <a:spcPct val="80000"/>
              </a:lnSpc>
            </a:pPr>
            <a:endParaRPr lang="en-US" sz="700" b="1" dirty="0" smtClean="0"/>
          </a:p>
          <a:p>
            <a:pPr algn="just">
              <a:lnSpc>
                <a:spcPct val="80000"/>
              </a:lnSpc>
            </a:pPr>
            <a:r>
              <a:rPr lang="en-US" sz="2400" b="1" dirty="0" smtClean="0"/>
              <a:t>ASSISTING STAGE-WISE FORCATING FOR MANAGING FAW IN CROP.</a:t>
            </a:r>
            <a:endParaRPr lang="en-US" sz="2400" b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33400" y="685800"/>
            <a:ext cx="8153400" cy="398033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EVER ADDING DISTRICTS IN THE COUNTRY BEING REPORTED OF MAIZE CROP RAMPAGE OF FAW 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rgbClr val="FF7C80"/>
                </a:solidFill>
              </a:rPr>
              <a:t>FROM APR. 28 UNTIL SEP. 18, 2019</a:t>
            </a:r>
            <a:endParaRPr lang="en-US" sz="3200" dirty="0">
              <a:solidFill>
                <a:srgbClr val="FF7C8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2209800"/>
            <a:ext cx="858169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3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Banke</a:t>
            </a:r>
            <a:r>
              <a:rPr lang="en-US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2. </a:t>
            </a:r>
            <a:r>
              <a:rPr lang="en-US" sz="3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Bhaktapur</a:t>
            </a:r>
            <a:r>
              <a:rPr lang="en-US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3. </a:t>
            </a:r>
            <a:r>
              <a:rPr lang="en-US" sz="3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Chitwan</a:t>
            </a:r>
            <a:r>
              <a:rPr lang="en-US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en-US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en-US" sz="3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Dailekh</a:t>
            </a:r>
            <a:r>
              <a:rPr lang="en-US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5. </a:t>
            </a:r>
            <a:r>
              <a:rPr lang="en-US" sz="3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Dolakha</a:t>
            </a:r>
            <a:r>
              <a:rPr lang="en-US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6.  </a:t>
            </a:r>
            <a:r>
              <a:rPr lang="en-US" sz="3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Kavrepalanchok</a:t>
            </a:r>
            <a:r>
              <a:rPr lang="en-US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7. </a:t>
            </a:r>
            <a:r>
              <a:rPr lang="en-US" sz="3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Khotang</a:t>
            </a:r>
            <a:r>
              <a:rPr lang="en-US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8. </a:t>
            </a:r>
            <a:r>
              <a:rPr lang="en-US" sz="3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Lalitpur</a:t>
            </a:r>
            <a:r>
              <a:rPr lang="en-US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9.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Nawalpur</a:t>
            </a:r>
            <a:r>
              <a:rPr lang="en-US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en-US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10. </a:t>
            </a:r>
            <a:r>
              <a:rPr lang="en-US" sz="3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Okhaldhunga</a:t>
            </a:r>
            <a:r>
              <a:rPr lang="en-US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11. </a:t>
            </a:r>
            <a:r>
              <a:rPr lang="en-US" sz="3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Pyuthan</a:t>
            </a:r>
            <a:r>
              <a:rPr lang="en-US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en-US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12. </a:t>
            </a:r>
            <a:r>
              <a:rPr lang="en-US" sz="3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Ramechhap</a:t>
            </a:r>
            <a:r>
              <a:rPr lang="en-US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13. </a:t>
            </a:r>
            <a:r>
              <a:rPr lang="en-US" sz="3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Rolpa</a:t>
            </a:r>
            <a:r>
              <a:rPr lang="en-US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14. </a:t>
            </a:r>
            <a:r>
              <a:rPr lang="en-US" sz="3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Salyan</a:t>
            </a:r>
            <a:r>
              <a:rPr lang="en-US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en-US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15.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Sindhuli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16. </a:t>
            </a:r>
            <a:r>
              <a:rPr lang="en-US" sz="3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Sindhupalachok</a:t>
            </a:r>
            <a:r>
              <a:rPr lang="en-US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17. Udaipur </a:t>
            </a:r>
            <a:r>
              <a:rPr lang="en-US" sz="3600" b="1" dirty="0" smtClean="0">
                <a:solidFill>
                  <a:srgbClr val="FF7C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18. ?</a:t>
            </a:r>
            <a:r>
              <a:rPr lang="en-US" sz="3600" b="1" dirty="0" err="1" smtClean="0">
                <a:solidFill>
                  <a:srgbClr val="FF7C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Dhankuta</a:t>
            </a:r>
            <a:r>
              <a:rPr lang="en-US" sz="3600" b="1" dirty="0" smtClean="0">
                <a:solidFill>
                  <a:srgbClr val="FF7C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19. ?</a:t>
            </a:r>
            <a:r>
              <a:rPr lang="en-US" sz="3600" b="1" dirty="0" err="1" smtClean="0">
                <a:solidFill>
                  <a:srgbClr val="FF7C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Jhapa</a:t>
            </a:r>
            <a:r>
              <a:rPr lang="en-US" sz="3600" b="1" dirty="0" smtClean="0">
                <a:solidFill>
                  <a:srgbClr val="FF7C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en-US" sz="3600" dirty="0" smtClean="0">
              <a:solidFill>
                <a:srgbClr val="FF7C8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5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019" y="3329940"/>
            <a:ext cx="2986748" cy="1828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644141"/>
            <a:ext cx="284018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Pre-Scouting (Prepare)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Host Plant Resistance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Cultural Controls &amp; Landscape Management</a:t>
            </a:r>
          </a:p>
          <a:p>
            <a:pPr marL="76904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Agronomics</a:t>
            </a:r>
          </a:p>
          <a:p>
            <a:pPr marL="76904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Planting Date</a:t>
            </a:r>
          </a:p>
          <a:p>
            <a:pPr marL="76904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Fertilizer &amp; pH adjustment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Biocontrol (enhance)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35745" y="1234441"/>
            <a:ext cx="3020635" cy="1138773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Scout Your Field!!</a:t>
            </a:r>
          </a:p>
          <a:p>
            <a:pPr algn="ctr"/>
            <a:r>
              <a:rPr lang="en-US" sz="2000" dirty="0"/>
              <a:t>Scout – Assess – Decide</a:t>
            </a:r>
          </a:p>
          <a:p>
            <a:pPr algn="ctr"/>
            <a:r>
              <a:rPr lang="en-US" sz="2000" dirty="0"/>
              <a:t>Choose The Right Tools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21927" y="2644141"/>
            <a:ext cx="284018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Post-Scouting (Respond)</a:t>
            </a:r>
          </a:p>
          <a:p>
            <a:pPr marL="684213" indent="-285750">
              <a:buFont typeface="Arial" panose="020B0604020202020204" pitchFamily="34" charset="0"/>
              <a:buChar char="•"/>
            </a:pPr>
            <a:r>
              <a:rPr lang="en-US" sz="1600" dirty="0"/>
              <a:t>No Action</a:t>
            </a:r>
          </a:p>
          <a:p>
            <a:pPr marL="684213" indent="-285750">
              <a:buFont typeface="Arial" panose="020B0604020202020204" pitchFamily="34" charset="0"/>
              <a:buChar char="•"/>
            </a:pPr>
            <a:r>
              <a:rPr lang="en-US" sz="1600" dirty="0"/>
              <a:t>Mechanical control</a:t>
            </a:r>
          </a:p>
          <a:p>
            <a:pPr marL="684213" indent="-285750">
              <a:buFont typeface="Arial" panose="020B0604020202020204" pitchFamily="34" charset="0"/>
              <a:buChar char="•"/>
            </a:pPr>
            <a:r>
              <a:rPr lang="en-US" sz="1600" dirty="0"/>
              <a:t>Biocontrol (</a:t>
            </a:r>
            <a:r>
              <a:rPr lang="en-US" sz="1600" dirty="0" err="1"/>
              <a:t>Inundative</a:t>
            </a:r>
            <a:r>
              <a:rPr lang="en-US" sz="1600" dirty="0"/>
              <a:t>)</a:t>
            </a:r>
          </a:p>
          <a:p>
            <a:pPr marL="684213" indent="-285750">
              <a:buFont typeface="Arial" panose="020B0604020202020204" pitchFamily="34" charset="0"/>
              <a:buChar char="•"/>
            </a:pPr>
            <a:r>
              <a:rPr lang="en-US" sz="1600" dirty="0"/>
              <a:t>Pesticides</a:t>
            </a:r>
          </a:p>
          <a:p>
            <a:pPr marL="684213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</a:rPr>
              <a:t>REMEMBER - The goal is </a:t>
            </a:r>
            <a:r>
              <a:rPr lang="en-US" sz="1600" b="1" u="sng" dirty="0">
                <a:solidFill>
                  <a:srgbClr val="FF0000"/>
                </a:solidFill>
              </a:rPr>
              <a:t>NOT</a:t>
            </a:r>
            <a:r>
              <a:rPr lang="en-US" sz="1600" b="1" dirty="0">
                <a:solidFill>
                  <a:srgbClr val="FF0000"/>
                </a:solidFill>
              </a:rPr>
              <a:t> To Spray!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43745" y="5387341"/>
            <a:ext cx="2290050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Damage Level = ET </a:t>
            </a:r>
          </a:p>
          <a:p>
            <a:pPr algn="ctr"/>
            <a:r>
              <a:rPr lang="en-US" dirty="0"/>
              <a:t>Take Action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3507041" y="2872740"/>
            <a:ext cx="2007068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61" y="2012221"/>
            <a:ext cx="694568" cy="6431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578" y="1904213"/>
            <a:ext cx="554182" cy="7625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1F4EA7F-2FC2-4C0A-8590-2CC2B971E4EB}"/>
              </a:ext>
            </a:extLst>
          </p:cNvPr>
          <p:cNvSpPr txBox="1"/>
          <p:nvPr/>
        </p:nvSpPr>
        <p:spPr>
          <a:xfrm>
            <a:off x="8709755" y="631505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82543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8229600" cy="1139825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BEST TIME TO SCOUTING FAW LARVAE IN MAIZE FIELD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2743200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endParaRPr lang="en-US" sz="2400" b="1" dirty="0" smtClean="0"/>
          </a:p>
          <a:p>
            <a:pPr algn="just">
              <a:lnSpc>
                <a:spcPct val="80000"/>
              </a:lnSpc>
            </a:pPr>
            <a:r>
              <a:rPr lang="en-US" sz="2400" b="1" dirty="0" smtClean="0"/>
              <a:t>VISIT  CROP FIELD TWICE A WEEK FOR THE FIRST  6 WEEKS, AND PERFORM MECHANICAL CONTROL OF EGGS AND EARLY INSTAR LARVAE AS AN EARLIEST PEST MANAGEMENT.</a:t>
            </a:r>
          </a:p>
          <a:p>
            <a:pPr algn="just">
              <a:lnSpc>
                <a:spcPct val="80000"/>
              </a:lnSpc>
            </a:pPr>
            <a:endParaRPr lang="en-US" sz="1400" b="1" dirty="0" smtClean="0"/>
          </a:p>
          <a:p>
            <a:pPr algn="just">
              <a:lnSpc>
                <a:spcPct val="80000"/>
              </a:lnSpc>
            </a:pPr>
            <a:r>
              <a:rPr lang="en-US" sz="2400" b="1" dirty="0" smtClean="0"/>
              <a:t>THE BEST TIME FOR SCOUTING IS THE MORNING </a:t>
            </a:r>
            <a:br>
              <a:rPr lang="en-US" sz="2400" b="1" dirty="0" smtClean="0"/>
            </a:br>
            <a:r>
              <a:rPr lang="en-US" sz="2400" b="1" dirty="0" smtClean="0"/>
              <a:t>6 TO 10 O’CLOCK WHEN IT IS NOT TOO MUCH SUNNY.</a:t>
            </a:r>
          </a:p>
          <a:p>
            <a:pPr algn="just">
              <a:lnSpc>
                <a:spcPct val="80000"/>
              </a:lnSpc>
            </a:pPr>
            <a:endParaRPr lang="en-US" sz="1200" b="1" dirty="0"/>
          </a:p>
          <a:p>
            <a:pPr algn="just">
              <a:lnSpc>
                <a:spcPct val="80000"/>
              </a:lnSpc>
            </a:pPr>
            <a:r>
              <a:rPr lang="en-US" sz="2400" b="1" dirty="0" smtClean="0"/>
              <a:t>IN THE AFTERNOON FROM  3 UP TO 6 O’CLOCK EVENING BECAUSE NOON MAY BE TOO HOT AND, IN THIS SITUATION, FAW LARVAE HID IN FILED THAT REMAINS DIFFICULT TO LOCATE THEM.</a:t>
            </a:r>
            <a:endParaRPr lang="en-US" sz="20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381000"/>
            <a:ext cx="8153400" cy="398033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SOME POINTS TO KEEP IN MIND BEFORE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DEPLOYING FIELD SCOUTING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1371600"/>
            <a:ext cx="858169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200" b="1" dirty="0" smtClean="0">
                <a:latin typeface="+mn-lt"/>
                <a:ea typeface="Times New Roman" panose="02020603050405020304" pitchFamily="18" charset="0"/>
              </a:rPr>
              <a:t>Know important identifying markings on insect body.</a:t>
            </a:r>
          </a:p>
          <a:p>
            <a:pPr>
              <a:buFont typeface="Wingdings" pitchFamily="2" charset="2"/>
              <a:buChar char="Ø"/>
            </a:pPr>
            <a:endParaRPr lang="en-US" sz="2200" b="1" dirty="0" smtClean="0">
              <a:latin typeface="+mn-lt"/>
              <a:ea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sz="2200" b="1" dirty="0" smtClean="0">
              <a:latin typeface="+mn-lt"/>
              <a:ea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sz="2200" b="1" dirty="0" smtClean="0">
              <a:latin typeface="+mn-lt"/>
              <a:ea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sz="2200" b="1" dirty="0" smtClean="0">
              <a:latin typeface="+mn-lt"/>
              <a:ea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sz="2200" b="1" dirty="0" smtClean="0">
              <a:latin typeface="+mn-lt"/>
              <a:ea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sz="2200" b="1" dirty="0" smtClean="0">
              <a:latin typeface="+mn-lt"/>
              <a:ea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sz="2200" b="1" dirty="0" smtClean="0">
              <a:latin typeface="+mn-lt"/>
              <a:ea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sz="2200" b="1" dirty="0" smtClean="0">
              <a:latin typeface="+mn-lt"/>
              <a:ea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sz="1100" b="1" dirty="0" smtClean="0">
              <a:latin typeface="+mn-lt"/>
              <a:ea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sz="1100" b="1" dirty="0" smtClean="0">
              <a:latin typeface="+mn-lt"/>
              <a:ea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sz="2200" b="1" dirty="0" smtClean="0">
              <a:latin typeface="+mn-lt"/>
              <a:ea typeface="Times New Roman" panose="02020603050405020304" pitchFamily="18" charset="0"/>
            </a:endParaRPr>
          </a:p>
          <a:p>
            <a:endParaRPr lang="en-US" sz="2200" b="1" dirty="0" smtClean="0">
              <a:latin typeface="+mn-lt"/>
              <a:ea typeface="Times New Roman" panose="02020603050405020304" pitchFamily="18" charset="0"/>
            </a:endParaRPr>
          </a:p>
          <a:p>
            <a:endParaRPr lang="en-US" sz="2200" b="1" dirty="0" smtClean="0">
              <a:latin typeface="+mn-lt"/>
              <a:ea typeface="Times New Roman" panose="02020603050405020304" pitchFamily="18" charset="0"/>
            </a:endParaRPr>
          </a:p>
          <a:p>
            <a:endParaRPr lang="en-US" sz="2200" b="1" dirty="0" smtClean="0">
              <a:latin typeface="+mn-lt"/>
              <a:ea typeface="Times New Roman" panose="02020603050405020304" pitchFamily="18" charset="0"/>
            </a:endParaRPr>
          </a:p>
          <a:p>
            <a:endParaRPr lang="en-US" sz="2200" b="1" dirty="0" smtClean="0">
              <a:latin typeface="+mn-lt"/>
              <a:ea typeface="Times New Roman" panose="02020603050405020304" pitchFamily="18" charset="0"/>
            </a:endParaRPr>
          </a:p>
          <a:p>
            <a:endParaRPr lang="en-US" sz="2200" b="1" dirty="0" smtClean="0">
              <a:latin typeface="+mn-lt"/>
              <a:ea typeface="Times New Roman" panose="02020603050405020304" pitchFamily="18" charset="0"/>
            </a:endParaRPr>
          </a:p>
          <a:p>
            <a:endParaRPr lang="en-US" sz="2200" b="1" dirty="0" smtClean="0">
              <a:latin typeface="+mn-lt"/>
              <a:ea typeface="Times New Roman" panose="02020603050405020304" pitchFamily="18" charset="0"/>
            </a:endParaRPr>
          </a:p>
          <a:p>
            <a:r>
              <a:rPr lang="en-US" sz="2200" b="1" dirty="0" smtClean="0">
                <a:latin typeface="+mn-lt"/>
                <a:ea typeface="Times New Roman" panose="02020603050405020304" pitchFamily="18" charset="0"/>
              </a:rPr>
              <a:t> </a:t>
            </a:r>
          </a:p>
        </p:txBody>
      </p:sp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981200"/>
            <a:ext cx="421974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981200"/>
            <a:ext cx="418702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9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4419600"/>
            <a:ext cx="41910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90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199" y="4419600"/>
            <a:ext cx="4321821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965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381000"/>
            <a:ext cx="8153400" cy="398033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SOME POINTS TO KEEP IN MIND BEFORE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DEPLOYING FIELD SCOUTING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1524000"/>
            <a:ext cx="858169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200" b="1" dirty="0" smtClean="0">
                <a:latin typeface="+mn-lt"/>
                <a:ea typeface="Times New Roman" panose="02020603050405020304" pitchFamily="18" charset="0"/>
              </a:rPr>
              <a:t>Know important identifying markings on insect body.</a:t>
            </a:r>
          </a:p>
          <a:p>
            <a:pPr>
              <a:buFont typeface="Wingdings" pitchFamily="2" charset="2"/>
              <a:buChar char="Ø"/>
            </a:pPr>
            <a:endParaRPr lang="en-US" sz="2200" b="1" dirty="0" smtClean="0">
              <a:latin typeface="+mn-lt"/>
              <a:ea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sz="2200" b="1" dirty="0" smtClean="0">
              <a:latin typeface="+mn-lt"/>
              <a:ea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sz="2200" b="1" dirty="0" smtClean="0">
              <a:latin typeface="+mn-lt"/>
              <a:ea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sz="2200" b="1" dirty="0" smtClean="0">
              <a:latin typeface="+mn-lt"/>
              <a:ea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sz="2200" b="1" dirty="0" smtClean="0">
              <a:latin typeface="+mn-lt"/>
              <a:ea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sz="2200" b="1" dirty="0" smtClean="0">
              <a:latin typeface="+mn-lt"/>
              <a:ea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sz="2200" b="1" dirty="0" smtClean="0">
              <a:latin typeface="+mn-lt"/>
              <a:ea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sz="2200" b="1" dirty="0" smtClean="0">
              <a:latin typeface="+mn-lt"/>
              <a:ea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sz="1100" b="1" dirty="0" smtClean="0">
              <a:latin typeface="+mn-lt"/>
              <a:ea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sz="1100" b="1" dirty="0" smtClean="0">
              <a:latin typeface="+mn-lt"/>
              <a:ea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sz="2200" b="1" dirty="0" smtClean="0">
              <a:latin typeface="+mn-lt"/>
              <a:ea typeface="Times New Roman" panose="02020603050405020304" pitchFamily="18" charset="0"/>
            </a:endParaRPr>
          </a:p>
          <a:p>
            <a:endParaRPr lang="en-US" sz="2200" b="1" dirty="0" smtClean="0">
              <a:latin typeface="+mn-lt"/>
              <a:ea typeface="Times New Roman" panose="02020603050405020304" pitchFamily="18" charset="0"/>
            </a:endParaRPr>
          </a:p>
          <a:p>
            <a:endParaRPr lang="en-US" sz="2200" b="1" dirty="0" smtClean="0">
              <a:latin typeface="+mn-lt"/>
              <a:ea typeface="Times New Roman" panose="02020603050405020304" pitchFamily="18" charset="0"/>
            </a:endParaRPr>
          </a:p>
          <a:p>
            <a:endParaRPr lang="en-US" sz="2200" b="1" dirty="0" smtClean="0">
              <a:latin typeface="+mn-lt"/>
              <a:ea typeface="Times New Roman" panose="02020603050405020304" pitchFamily="18" charset="0"/>
            </a:endParaRPr>
          </a:p>
          <a:p>
            <a:endParaRPr lang="en-US" sz="2200" b="1" dirty="0" smtClean="0">
              <a:latin typeface="+mn-lt"/>
              <a:ea typeface="Times New Roman" panose="02020603050405020304" pitchFamily="18" charset="0"/>
            </a:endParaRPr>
          </a:p>
          <a:p>
            <a:endParaRPr lang="en-US" sz="2200" b="1" dirty="0" smtClean="0">
              <a:latin typeface="+mn-lt"/>
              <a:ea typeface="Times New Roman" panose="02020603050405020304" pitchFamily="18" charset="0"/>
            </a:endParaRPr>
          </a:p>
          <a:p>
            <a:endParaRPr lang="en-US" sz="2200" b="1" dirty="0" smtClean="0">
              <a:latin typeface="+mn-lt"/>
              <a:ea typeface="Times New Roman" panose="02020603050405020304" pitchFamily="18" charset="0"/>
            </a:endParaRPr>
          </a:p>
          <a:p>
            <a:r>
              <a:rPr lang="en-US" sz="2200" b="1" dirty="0" smtClean="0">
                <a:latin typeface="+mn-lt"/>
                <a:ea typeface="Times New Roman" panose="02020603050405020304" pitchFamily="18" charset="0"/>
              </a:rPr>
              <a:t> </a:t>
            </a: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981200"/>
            <a:ext cx="4876800" cy="2239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4267200"/>
            <a:ext cx="421974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4267200"/>
            <a:ext cx="418702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965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381000"/>
            <a:ext cx="8153400" cy="398033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SOME POINTS TO KEEP IN MIND BEFORE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DEPLOYING FIELD SCOUTING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1143000"/>
            <a:ext cx="858169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+mn-lt"/>
                <a:ea typeface="Times New Roman" panose="02020603050405020304" pitchFamily="18" charset="0"/>
              </a:rPr>
              <a:t>Know infestation symptoms in plant parts.</a:t>
            </a:r>
          </a:p>
          <a:p>
            <a:pPr>
              <a:buFont typeface="Wingdings" pitchFamily="2" charset="2"/>
              <a:buChar char="Ø"/>
            </a:pPr>
            <a:endParaRPr lang="en-US" sz="2200" b="1" dirty="0" smtClean="0">
              <a:latin typeface="+mn-lt"/>
              <a:ea typeface="Times New Roman" panose="02020603050405020304" pitchFamily="18" charset="0"/>
            </a:endParaRPr>
          </a:p>
          <a:p>
            <a:endParaRPr lang="en-US" sz="2200" b="1" dirty="0" smtClean="0">
              <a:latin typeface="+mn-lt"/>
              <a:ea typeface="Times New Roman" panose="02020603050405020304" pitchFamily="18" charset="0"/>
            </a:endParaRPr>
          </a:p>
          <a:p>
            <a:endParaRPr lang="en-US" sz="2200" b="1" dirty="0" smtClean="0">
              <a:latin typeface="+mn-lt"/>
              <a:ea typeface="Times New Roman" panose="02020603050405020304" pitchFamily="18" charset="0"/>
            </a:endParaRPr>
          </a:p>
          <a:p>
            <a:endParaRPr lang="en-US" sz="2200" b="1" dirty="0" smtClean="0">
              <a:latin typeface="+mn-lt"/>
              <a:ea typeface="Times New Roman" panose="02020603050405020304" pitchFamily="18" charset="0"/>
            </a:endParaRPr>
          </a:p>
          <a:p>
            <a:endParaRPr lang="en-US" sz="2200" b="1" dirty="0" smtClean="0">
              <a:latin typeface="+mn-lt"/>
              <a:ea typeface="Times New Roman" panose="02020603050405020304" pitchFamily="18" charset="0"/>
            </a:endParaRPr>
          </a:p>
          <a:p>
            <a:endParaRPr lang="en-US" sz="2200" b="1" dirty="0" smtClean="0">
              <a:latin typeface="+mn-lt"/>
              <a:ea typeface="Times New Roman" panose="02020603050405020304" pitchFamily="18" charset="0"/>
            </a:endParaRPr>
          </a:p>
          <a:p>
            <a:endParaRPr lang="en-US" sz="2200" b="1" dirty="0" smtClean="0">
              <a:latin typeface="+mn-lt"/>
              <a:ea typeface="Times New Roman" panose="02020603050405020304" pitchFamily="18" charset="0"/>
            </a:endParaRPr>
          </a:p>
          <a:p>
            <a:r>
              <a:rPr lang="en-US" sz="2200" b="1" dirty="0" smtClean="0">
                <a:latin typeface="+mn-lt"/>
                <a:ea typeface="Times New Roman" panose="02020603050405020304" pitchFamily="18" charset="0"/>
              </a:rPr>
              <a:t> </a:t>
            </a: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0"/>
            <a:ext cx="519112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572000"/>
            <a:ext cx="5181599" cy="1953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5486400" y="1828800"/>
            <a:ext cx="32695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ea typeface="Times New Roman" panose="02020603050405020304" pitchFamily="18" charset="0"/>
              </a:rPr>
              <a:t>FAW: Signs of infestation</a:t>
            </a:r>
          </a:p>
          <a:p>
            <a:r>
              <a:rPr lang="en-US" sz="2000" b="1" dirty="0" smtClean="0"/>
              <a:t>at  a later stage</a:t>
            </a:r>
            <a:endParaRPr lang="en-US" sz="2000" dirty="0"/>
          </a:p>
        </p:txBody>
      </p:sp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2514600"/>
            <a:ext cx="294349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9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4572000"/>
            <a:ext cx="295481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965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381000"/>
            <a:ext cx="8153400" cy="398033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SOME POINTS TO KEEP IN MIND BEFORE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DEPLOYING FIELD SCOUTING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219200"/>
            <a:ext cx="548395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838200" y="4419600"/>
            <a:ext cx="7315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FFFFFF"/>
                </a:solidFill>
                <a:latin typeface="Arial"/>
                <a:ea typeface="Times New Roman" panose="02020603050405020304" pitchFamily="18" charset="0"/>
              </a:rPr>
              <a:t> Caterpillars  found  in whorls of young maize plants.</a:t>
            </a:r>
          </a:p>
          <a:p>
            <a:pPr lvl="0"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FFFFFF"/>
                </a:solidFill>
                <a:latin typeface="Arial"/>
                <a:ea typeface="Times New Roman" panose="02020603050405020304" pitchFamily="18" charset="0"/>
              </a:rPr>
              <a:t> Infest ears on mature plants where they feed on soft </a:t>
            </a:r>
          </a:p>
          <a:p>
            <a:pPr lvl="0"/>
            <a:r>
              <a:rPr lang="en-US" sz="2200" b="1" dirty="0" smtClean="0">
                <a:solidFill>
                  <a:srgbClr val="FFFFFF"/>
                </a:solidFill>
                <a:latin typeface="Arial"/>
                <a:ea typeface="Times New Roman" panose="02020603050405020304" pitchFamily="18" charset="0"/>
              </a:rPr>
              <a:t>  tissue  like  kernels, soft inner leaves, and silk hairs.  </a:t>
            </a:r>
          </a:p>
          <a:p>
            <a:pPr lvl="0"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FFFFFF"/>
                </a:solidFill>
                <a:latin typeface="Arial"/>
                <a:ea typeface="Times New Roman" panose="02020603050405020304" pitchFamily="18" charset="0"/>
              </a:rPr>
              <a:t> Rarely feed on older mature leaves. </a:t>
            </a:r>
          </a:p>
          <a:p>
            <a:pPr lvl="0"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FFFFFF"/>
                </a:solidFill>
                <a:latin typeface="Arial"/>
                <a:ea typeface="Times New Roman" panose="02020603050405020304" pitchFamily="18" charset="0"/>
              </a:rPr>
              <a:t> Moths  hide in debris or in other secluded places on</a:t>
            </a:r>
          </a:p>
          <a:p>
            <a:pPr lvl="0"/>
            <a:r>
              <a:rPr lang="en-US" sz="2200" b="1" dirty="0" smtClean="0">
                <a:solidFill>
                  <a:srgbClr val="FFFFFF"/>
                </a:solidFill>
                <a:latin typeface="Arial"/>
                <a:ea typeface="Times New Roman" panose="02020603050405020304" pitchFamily="18" charset="0"/>
              </a:rPr>
              <a:t>  the ground, as well as in whorls.</a:t>
            </a:r>
          </a:p>
        </p:txBody>
      </p:sp>
    </p:spTree>
    <p:extLst>
      <p:ext uri="{BB962C8B-B14F-4D97-AF65-F5344CB8AC3E}">
        <p14:creationId xmlns:p14="http://schemas.microsoft.com/office/powerpoint/2010/main" val="11965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381000"/>
            <a:ext cx="6553200" cy="398033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SOME POINTS TO KEEP IN MIND BEFORE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DEPLOYING FIELD SCOUTING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2057400"/>
            <a:ext cx="73152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FFFFFF"/>
                </a:solidFill>
                <a:latin typeface="Arial"/>
                <a:ea typeface="Times New Roman" panose="02020603050405020304" pitchFamily="18" charset="0"/>
              </a:rPr>
              <a:t> Tender leaves of young maize plants.</a:t>
            </a:r>
          </a:p>
          <a:p>
            <a:pPr lvl="0"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FFFFFF"/>
                </a:solidFill>
                <a:latin typeface="Arial"/>
                <a:ea typeface="Times New Roman" panose="02020603050405020304" pitchFamily="18" charset="0"/>
              </a:rPr>
              <a:t> Soft inner leaves in whorls of maize plants.</a:t>
            </a:r>
          </a:p>
          <a:p>
            <a:pPr lvl="0"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FFFFFF"/>
                </a:solidFill>
                <a:latin typeface="Arial"/>
                <a:ea typeface="Times New Roman" panose="02020603050405020304" pitchFamily="18" charset="0"/>
              </a:rPr>
              <a:t> Soft kernels and silk hairs in ears on mature plants.</a:t>
            </a:r>
          </a:p>
          <a:p>
            <a:pPr lvl="0"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FFFFFF"/>
                </a:solidFill>
                <a:latin typeface="Arial"/>
                <a:ea typeface="Times New Roman" panose="02020603050405020304" pitchFamily="18" charset="0"/>
              </a:rPr>
              <a:t> Pupae in soil at root zone. </a:t>
            </a:r>
          </a:p>
          <a:p>
            <a:pPr lvl="0"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FFFFFF"/>
                </a:solidFill>
                <a:latin typeface="Arial"/>
                <a:ea typeface="Times New Roman" panose="02020603050405020304" pitchFamily="18" charset="0"/>
              </a:rPr>
              <a:t> Moths  hide in debris or in other secluded places on</a:t>
            </a:r>
          </a:p>
          <a:p>
            <a:pPr lvl="0"/>
            <a:r>
              <a:rPr lang="en-US" sz="2200" b="1" dirty="0" smtClean="0">
                <a:solidFill>
                  <a:srgbClr val="FFFFFF"/>
                </a:solidFill>
                <a:latin typeface="Arial"/>
                <a:ea typeface="Times New Roman" panose="02020603050405020304" pitchFamily="18" charset="0"/>
              </a:rPr>
              <a:t>  the ground, as well as in whorls.</a:t>
            </a:r>
          </a:p>
          <a:p>
            <a:pPr lvl="0"/>
            <a:endParaRPr lang="en-US" sz="2200" b="1" dirty="0" smtClean="0">
              <a:solidFill>
                <a:srgbClr val="FFFFFF"/>
              </a:solidFill>
              <a:latin typeface="Arial"/>
              <a:ea typeface="Times New Roman" panose="02020603050405020304" pitchFamily="18" charset="0"/>
            </a:endParaRPr>
          </a:p>
          <a:p>
            <a:r>
              <a:rPr lang="en-US" sz="2200" b="1" dirty="0" smtClean="0">
                <a:solidFill>
                  <a:srgbClr val="FFFFFF"/>
                </a:solidFill>
                <a:latin typeface="Arial"/>
                <a:ea typeface="Times New Roman" panose="02020603050405020304" pitchFamily="18" charset="0"/>
              </a:rPr>
              <a:t> </a:t>
            </a:r>
          </a:p>
          <a:p>
            <a:pPr lvl="0"/>
            <a:endParaRPr lang="en-US" sz="2200" b="1" dirty="0" smtClean="0">
              <a:solidFill>
                <a:srgbClr val="FFFFFF"/>
              </a:solidFill>
              <a:latin typeface="Arial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295400"/>
            <a:ext cx="655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ea typeface="Times New Roman" panose="02020603050405020304" pitchFamily="18" charset="0"/>
              </a:rPr>
              <a:t>Know habitats of insect in plants and soil.</a:t>
            </a:r>
            <a:endParaRPr lang="en-US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152400"/>
            <a:ext cx="1828800" cy="122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4267200"/>
            <a:ext cx="148572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267200"/>
            <a:ext cx="162182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499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87772" y="4343400"/>
            <a:ext cx="145622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95600" y="4267200"/>
            <a:ext cx="1600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6200000">
            <a:off x="-545608" y="4812808"/>
            <a:ext cx="2438400" cy="1347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499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24600" y="4343400"/>
            <a:ext cx="1249017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5" descr="Fall armyworm caterpillar on corn ear.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67600" y="1447800"/>
            <a:ext cx="1524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65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33400" y="304800"/>
            <a:ext cx="7924800" cy="398033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MAIZE FIELD SCOUTING FOR FAW LARVAE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914400"/>
            <a:ext cx="74676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200" b="1" dirty="0" smtClean="0"/>
              <a:t>Scouting involves rapid and systematic</a:t>
            </a:r>
          </a:p>
          <a:p>
            <a:r>
              <a:rPr lang="en-US" sz="2200" b="1" dirty="0" smtClean="0"/>
              <a:t>  determination of overall </a:t>
            </a:r>
            <a:r>
              <a:rPr lang="en-US" sz="2200" b="1" u="sng" dirty="0" smtClean="0"/>
              <a:t>crop health and estimating</a:t>
            </a:r>
          </a:p>
          <a:p>
            <a:r>
              <a:rPr lang="en-US" sz="2200" b="1" dirty="0" smtClean="0"/>
              <a:t>  </a:t>
            </a:r>
            <a:r>
              <a:rPr lang="en-US" sz="2200" b="1" u="sng" dirty="0" smtClean="0"/>
              <a:t>presence of FAW and potential yield reduction</a:t>
            </a:r>
            <a:r>
              <a:rPr lang="en-US" sz="2200" b="1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2200" b="1" dirty="0" smtClean="0"/>
              <a:t> Scouting of crop field is necessary for the accurate</a:t>
            </a:r>
          </a:p>
          <a:p>
            <a:r>
              <a:rPr lang="en-US" sz="2200" b="1" dirty="0" smtClean="0"/>
              <a:t>  </a:t>
            </a:r>
            <a:r>
              <a:rPr lang="en-US" sz="2200" b="1" u="sng" dirty="0" smtClean="0"/>
              <a:t>assessment of the level of infestation of FAW</a:t>
            </a:r>
            <a:r>
              <a:rPr lang="en-US" sz="2200" b="1" dirty="0" smtClean="0"/>
              <a:t>, and is</a:t>
            </a:r>
          </a:p>
          <a:p>
            <a:r>
              <a:rPr lang="en-US" sz="2200" b="1" dirty="0" smtClean="0"/>
              <a:t>  usually expressed as percentage (%) of infested</a:t>
            </a:r>
          </a:p>
          <a:p>
            <a:r>
              <a:rPr lang="en-US" sz="2200" b="1" dirty="0" smtClean="0"/>
              <a:t>  plants. </a:t>
            </a:r>
          </a:p>
          <a:p>
            <a:pPr>
              <a:buFont typeface="Arial" pitchFamily="34" charset="0"/>
              <a:buChar char="•"/>
            </a:pPr>
            <a:r>
              <a:rPr lang="en-US" sz="2200" b="1" dirty="0" smtClean="0"/>
              <a:t> Scouting results are </a:t>
            </a:r>
            <a:r>
              <a:rPr lang="en-US" sz="2200" b="1" u="sng" dirty="0" smtClean="0"/>
              <a:t>based on sampling</a:t>
            </a:r>
            <a:r>
              <a:rPr lang="en-US" sz="2200" b="1" dirty="0" smtClean="0"/>
              <a:t>. </a:t>
            </a:r>
          </a:p>
          <a:p>
            <a:pPr>
              <a:buFont typeface="Arial" pitchFamily="34" charset="0"/>
              <a:buChar char="•"/>
            </a:pPr>
            <a:r>
              <a:rPr lang="en-US" sz="2200" b="1" dirty="0" smtClean="0"/>
              <a:t> The Fall Armyworm caterpillar </a:t>
            </a:r>
            <a:r>
              <a:rPr lang="en-US" sz="2200" b="1" u="sng" dirty="0" smtClean="0"/>
              <a:t>attacks all growth</a:t>
            </a:r>
          </a:p>
          <a:p>
            <a:r>
              <a:rPr lang="en-US" sz="2200" b="1" dirty="0" smtClean="0"/>
              <a:t>  </a:t>
            </a:r>
            <a:r>
              <a:rPr lang="en-US" sz="2200" b="1" u="sng" dirty="0" smtClean="0"/>
              <a:t>stages of maize</a:t>
            </a:r>
            <a:r>
              <a:rPr lang="en-US" sz="2200" b="1" dirty="0" smtClean="0"/>
              <a:t> i.e. </a:t>
            </a:r>
            <a:r>
              <a:rPr lang="en-US" sz="2200" b="1" u="sng" dirty="0" smtClean="0"/>
              <a:t>seedling, vegetative, </a:t>
            </a:r>
            <a:r>
              <a:rPr lang="en-US" sz="2200" b="1" u="sng" dirty="0" err="1" smtClean="0"/>
              <a:t>tasseling</a:t>
            </a:r>
            <a:endParaRPr lang="en-US" sz="2200" b="1" u="sng" dirty="0" smtClean="0"/>
          </a:p>
          <a:p>
            <a:r>
              <a:rPr lang="en-US" sz="2200" b="1" dirty="0" smtClean="0"/>
              <a:t>  </a:t>
            </a:r>
            <a:r>
              <a:rPr lang="en-US" sz="2200" b="1" u="sng" dirty="0" smtClean="0"/>
              <a:t>and grain filling</a:t>
            </a:r>
            <a:r>
              <a:rPr lang="en-US" sz="2200" b="1" dirty="0" smtClean="0"/>
              <a:t>. </a:t>
            </a:r>
          </a:p>
          <a:p>
            <a:pPr>
              <a:buFont typeface="Arial" pitchFamily="34" charset="0"/>
              <a:buChar char="•"/>
            </a:pPr>
            <a:r>
              <a:rPr lang="en-US" sz="2200" b="1" dirty="0" smtClean="0"/>
              <a:t> Scouting of the maize field should be </a:t>
            </a:r>
            <a:r>
              <a:rPr lang="en-US" sz="2200" b="1" u="sng" dirty="0" smtClean="0"/>
              <a:t>started two</a:t>
            </a:r>
          </a:p>
          <a:p>
            <a:r>
              <a:rPr lang="en-US" sz="2200" b="1" dirty="0" smtClean="0"/>
              <a:t>  </a:t>
            </a:r>
            <a:r>
              <a:rPr lang="en-US" sz="2200" b="1" u="sng" dirty="0" smtClean="0"/>
              <a:t>weeks after planting and be continued in every 3</a:t>
            </a:r>
          </a:p>
          <a:p>
            <a:r>
              <a:rPr lang="en-US" sz="2200" b="1" dirty="0" smtClean="0"/>
              <a:t>  </a:t>
            </a:r>
            <a:r>
              <a:rPr lang="en-US" sz="2200" b="1" u="sng" dirty="0" smtClean="0"/>
              <a:t>days</a:t>
            </a:r>
            <a:r>
              <a:rPr lang="en-US" sz="2200" b="1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2200" b="1" dirty="0" smtClean="0"/>
              <a:t> It is important to note that FAW </a:t>
            </a:r>
            <a:r>
              <a:rPr lang="en-US" sz="2200" b="1" u="sng" dirty="0" smtClean="0"/>
              <a:t>caterpillars and</a:t>
            </a:r>
          </a:p>
          <a:p>
            <a:r>
              <a:rPr lang="en-US" sz="2200" b="1" dirty="0" smtClean="0"/>
              <a:t>  </a:t>
            </a:r>
            <a:r>
              <a:rPr lang="en-US" sz="2200" b="1" u="sng" dirty="0" smtClean="0"/>
              <a:t>moths hide inside the maize whorl during the day</a:t>
            </a:r>
          </a:p>
          <a:p>
            <a:r>
              <a:rPr lang="en-US" sz="2200" b="1" dirty="0" smtClean="0"/>
              <a:t>  </a:t>
            </a:r>
            <a:r>
              <a:rPr lang="en-US" sz="2200" b="1" u="sng" dirty="0" smtClean="0"/>
              <a:t>time</a:t>
            </a:r>
            <a:r>
              <a:rPr lang="en-US" sz="2200" b="1" dirty="0" smtClean="0"/>
              <a:t>.</a:t>
            </a:r>
          </a:p>
          <a:p>
            <a:pPr lvl="0"/>
            <a:r>
              <a:rPr lang="en-US" sz="2400" b="1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965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8600" y="304800"/>
            <a:ext cx="8686800" cy="398033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GROWTH STAGES AND ACTION THRESHOLD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838200"/>
            <a:ext cx="7467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/>
              <a:t>Early    age  of  the crop  is  more  susceptible  to  FAW infestation  thus  action  thresholds  at  different  ages may differ. </a:t>
            </a:r>
            <a:endParaRPr lang="en-US" sz="2200" b="1" dirty="0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981200"/>
            <a:ext cx="7639539" cy="4330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965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33400" y="304800"/>
            <a:ext cx="7924800" cy="398033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SCOUTING PATTERN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914400"/>
            <a:ext cx="746760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200" b="1" dirty="0" smtClean="0"/>
              <a:t>Scouting  in  the field  is done in a semi systemic</a:t>
            </a:r>
          </a:p>
          <a:p>
            <a:r>
              <a:rPr lang="en-US" sz="2200" b="1" dirty="0" smtClean="0"/>
              <a:t>   manner. It is one of the approaches that follow a</a:t>
            </a:r>
          </a:p>
          <a:p>
            <a:r>
              <a:rPr lang="en-US" sz="2200" b="1" dirty="0" smtClean="0"/>
              <a:t>   "W“ pattern to cover the entire field. </a:t>
            </a:r>
          </a:p>
          <a:p>
            <a:endParaRPr lang="en-US" sz="2200" b="1" dirty="0" smtClean="0"/>
          </a:p>
          <a:p>
            <a:endParaRPr lang="en-US" sz="2200" b="1" dirty="0" smtClean="0"/>
          </a:p>
          <a:p>
            <a:endParaRPr lang="en-US" sz="2200" b="1" dirty="0" smtClean="0"/>
          </a:p>
          <a:p>
            <a:endParaRPr lang="en-US" sz="2200" b="1" dirty="0" smtClean="0"/>
          </a:p>
          <a:p>
            <a:endParaRPr lang="en-US" sz="2200" b="1" dirty="0" smtClean="0"/>
          </a:p>
          <a:p>
            <a:endParaRPr lang="en-US" sz="2200" b="1" dirty="0" smtClean="0"/>
          </a:p>
          <a:p>
            <a:endParaRPr lang="en-US" sz="2200" b="1" dirty="0" smtClean="0"/>
          </a:p>
          <a:p>
            <a:endParaRPr lang="en-US" sz="2200" b="1" dirty="0" smtClean="0"/>
          </a:p>
          <a:p>
            <a:endParaRPr lang="en-US" sz="2200" b="1" dirty="0" smtClean="0"/>
          </a:p>
          <a:p>
            <a:endParaRPr lang="en-US" sz="2200" b="1" dirty="0" smtClean="0"/>
          </a:p>
          <a:p>
            <a:endParaRPr lang="en-US" sz="2200" b="1" dirty="0" smtClean="0"/>
          </a:p>
          <a:p>
            <a:endParaRPr lang="en-US" sz="2200" b="1" dirty="0" smtClean="0"/>
          </a:p>
          <a:p>
            <a:pPr lvl="0"/>
            <a:endParaRPr lang="en-US" sz="2400" b="1" dirty="0" smtClean="0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362200"/>
            <a:ext cx="4703777" cy="412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965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xmlns="" id="{CA876CB3-A484-4AE0-9EEF-D998867F8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38200"/>
          </a:xfrm>
        </p:spPr>
        <p:txBody>
          <a:bodyPr/>
          <a:lstStyle/>
          <a:p>
            <a:pPr algn="ctr"/>
            <a:r>
              <a:rPr lang="en-US" sz="3200" b="1" dirty="0" smtClean="0"/>
              <a:t>FALL ARMYWORM</a:t>
            </a:r>
            <a:br>
              <a:rPr lang="en-US" sz="3200" b="1" dirty="0" smtClean="0"/>
            </a:br>
            <a:r>
              <a:rPr lang="en-US" sz="3200" b="1" dirty="0" smtClean="0"/>
              <a:t> </a:t>
            </a:r>
            <a:r>
              <a:rPr lang="en-US" sz="3200" b="1" i="1" dirty="0" smtClean="0"/>
              <a:t>SPODOPTERA FRUGIPERDA</a:t>
            </a:r>
            <a:endParaRPr lang="en-US" sz="3200" b="1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DC8F7BF-4DE2-46EC-9A9F-3341D83F7E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286000"/>
            <a:ext cx="3276599" cy="27031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B50CC15-B46E-4803-BD22-77E93113B25E}"/>
              </a:ext>
            </a:extLst>
          </p:cNvPr>
          <p:cNvSpPr txBox="1"/>
          <p:nvPr/>
        </p:nvSpPr>
        <p:spPr>
          <a:xfrm>
            <a:off x="3886200" y="5181600"/>
            <a:ext cx="4903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John Obermeyer Purdue University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4739414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756409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9600" y="990600"/>
            <a:ext cx="7924800" cy="398033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SCOUTING PATTERN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600200"/>
            <a:ext cx="7924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2200" b="1" dirty="0" smtClean="0"/>
              <a:t> While  entering  into  the  field  for  scouting, at least</a:t>
            </a:r>
          </a:p>
          <a:p>
            <a:pPr lvl="0"/>
            <a:r>
              <a:rPr lang="en-US" sz="2200" b="1" dirty="0" smtClean="0"/>
              <a:t>  two  outer  rows  should  be left. This is practiced  to</a:t>
            </a:r>
          </a:p>
          <a:p>
            <a:pPr lvl="0"/>
            <a:r>
              <a:rPr lang="en-US" sz="2200" b="1" dirty="0" smtClean="0"/>
              <a:t>  avoid border effect. </a:t>
            </a:r>
          </a:p>
          <a:p>
            <a:pPr lvl="0">
              <a:buFont typeface="Arial" pitchFamily="34" charset="0"/>
              <a:buChar char="•"/>
            </a:pPr>
            <a:r>
              <a:rPr lang="en-US" sz="2200" b="1" dirty="0" smtClean="0"/>
              <a:t> At  every  point  inspect  10 – 20  plants  in  a  row  or</a:t>
            </a:r>
          </a:p>
          <a:p>
            <a:pPr lvl="0"/>
            <a:r>
              <a:rPr lang="en-US" sz="2200" b="1" dirty="0" smtClean="0"/>
              <a:t>  around   the  central  plant  of  the  point  (in  case  of</a:t>
            </a:r>
          </a:p>
          <a:p>
            <a:pPr lvl="0"/>
            <a:r>
              <a:rPr lang="en-US" sz="2200" b="1" dirty="0" smtClean="0"/>
              <a:t>  scattered planting).  </a:t>
            </a:r>
          </a:p>
          <a:p>
            <a:pPr lvl="0">
              <a:buFont typeface="Arial" pitchFamily="34" charset="0"/>
              <a:buChar char="•"/>
            </a:pPr>
            <a:r>
              <a:rPr lang="en-US" sz="2200" b="1" dirty="0" smtClean="0"/>
              <a:t> Observe  the  signs  in upper 3 leaves for the damage</a:t>
            </a:r>
          </a:p>
          <a:p>
            <a:pPr lvl="0"/>
            <a:r>
              <a:rPr lang="en-US" sz="2200" b="1" dirty="0" smtClean="0"/>
              <a:t>  or  fresh  </a:t>
            </a:r>
            <a:r>
              <a:rPr lang="en-US" sz="2200" b="1" dirty="0" err="1" smtClean="0"/>
              <a:t>frass</a:t>
            </a:r>
            <a:r>
              <a:rPr lang="en-US" sz="2200" b="1" dirty="0" smtClean="0"/>
              <a:t> (excreta) carefully in each plant. Fresh</a:t>
            </a:r>
          </a:p>
          <a:p>
            <a:pPr lvl="0"/>
            <a:r>
              <a:rPr lang="en-US" sz="2200" b="1" dirty="0" smtClean="0"/>
              <a:t>  </a:t>
            </a:r>
            <a:r>
              <a:rPr lang="en-US" sz="2200" b="1" dirty="0" err="1" smtClean="0"/>
              <a:t>frass</a:t>
            </a:r>
            <a:r>
              <a:rPr lang="en-US" sz="2200" b="1" dirty="0" smtClean="0"/>
              <a:t>  indicates  the  presence  of  living  larvae in the  </a:t>
            </a:r>
          </a:p>
          <a:p>
            <a:pPr lvl="0"/>
            <a:r>
              <a:rPr lang="en-US" sz="2200" b="1" dirty="0" smtClean="0"/>
              <a:t>  whorl. </a:t>
            </a:r>
          </a:p>
          <a:p>
            <a:pPr lvl="0">
              <a:buFont typeface="Arial" pitchFamily="34" charset="0"/>
              <a:buChar char="•"/>
            </a:pPr>
            <a:r>
              <a:rPr lang="en-US" sz="2200" b="1" dirty="0" smtClean="0"/>
              <a:t> Record the infestation in all the points in observation</a:t>
            </a:r>
          </a:p>
          <a:p>
            <a:pPr lvl="0"/>
            <a:r>
              <a:rPr lang="en-US" sz="2200" b="1" dirty="0" smtClean="0"/>
              <a:t>  sheet and calculate the percentage infestation.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1965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381000"/>
            <a:ext cx="5170760" cy="6167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WordArt 4"/>
          <p:cNvSpPr>
            <a:spLocks noChangeArrowheads="1" noChangeShapeType="1" noTextEdit="1"/>
          </p:cNvSpPr>
          <p:nvPr/>
        </p:nvSpPr>
        <p:spPr bwMode="auto">
          <a:xfrm>
            <a:off x="1371600" y="2286000"/>
            <a:ext cx="6477000" cy="25908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Thank You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228600"/>
            <a:ext cx="4648200" cy="83099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   FALL ARMYWORM</a:t>
            </a:r>
          </a:p>
          <a:p>
            <a:pPr algn="ctr"/>
            <a:r>
              <a:rPr lang="en-US" sz="2400" b="1" dirty="0" smtClean="0"/>
              <a:t>IDENTIFIABLE FEATURES</a:t>
            </a:r>
            <a:endParaRPr lang="en-US" sz="2400" b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2192338" cy="2813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28600" y="3581400"/>
            <a:ext cx="1685077" cy="38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RAMECHHAP</a:t>
            </a:r>
            <a:endParaRPr lang="en-US" b="1" dirty="0"/>
          </a:p>
        </p:txBody>
      </p:sp>
      <p:pic>
        <p:nvPicPr>
          <p:cNvPr id="4" name="Pictur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838200"/>
            <a:ext cx="1981199" cy="281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705600" y="3657600"/>
            <a:ext cx="2018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OKHALDHUNGA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1981200" y="3581400"/>
            <a:ext cx="2360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SINDHUPALACHOK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1676400" y="0"/>
            <a:ext cx="56614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SOME GLIMPSES OF FAW INVASION </a:t>
            </a:r>
            <a:br>
              <a:rPr lang="en-US" sz="2400" b="1" dirty="0" smtClean="0"/>
            </a:br>
            <a:r>
              <a:rPr lang="en-US" sz="2400" b="1" dirty="0" smtClean="0"/>
              <a:t>IN MAIZE CROP IN NEPAL, 2019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381000" y="5657671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EXPECTED FAW MAIZE YIELD LOSSES IN THE COUNTRY IS ESTIMATED</a:t>
            </a:r>
            <a:br>
              <a:rPr lang="en-US" sz="2400" b="1" dirty="0" smtClean="0"/>
            </a:br>
            <a:r>
              <a:rPr lang="en-US" sz="2400" b="1" dirty="0" smtClean="0"/>
              <a:t>RS. 85 MILLION.—CIMMYT-NEPAL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4419600" y="3581400"/>
            <a:ext cx="1505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DOLAKAHA</a:t>
            </a:r>
            <a:endParaRPr 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962400"/>
            <a:ext cx="9144000" cy="16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815892"/>
            <a:ext cx="1905000" cy="2827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00" y="838200"/>
            <a:ext cx="304251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7543800" cy="4510427"/>
          </a:xfrm>
        </p:spPr>
        <p:txBody>
          <a:bodyPr/>
          <a:lstStyle/>
          <a:p>
            <a:pPr marL="0" indent="0">
              <a:buNone/>
            </a:pPr>
            <a:r>
              <a:rPr lang="en-US" sz="2200" b="1" dirty="0"/>
              <a:t>FAW (</a:t>
            </a:r>
            <a:r>
              <a:rPr lang="en-US" sz="2200" b="1" i="1" dirty="0" err="1"/>
              <a:t>Spodoptera</a:t>
            </a:r>
            <a:r>
              <a:rPr lang="en-US" sz="2200" b="1" i="1" dirty="0"/>
              <a:t> </a:t>
            </a:r>
            <a:r>
              <a:rPr lang="en-US" sz="2200" b="1" i="1" dirty="0" err="1"/>
              <a:t>frugiperda</a:t>
            </a:r>
            <a:r>
              <a:rPr lang="en-US" sz="2200" b="1" i="1" dirty="0"/>
              <a:t>; </a:t>
            </a:r>
            <a:r>
              <a:rPr lang="en-US" sz="2200" b="1" dirty="0" smtClean="0"/>
              <a:t>Lepidoptera: </a:t>
            </a:r>
            <a:r>
              <a:rPr lang="en-US" sz="2200" b="1" dirty="0" err="1" smtClean="0"/>
              <a:t>Noctuidae</a:t>
            </a:r>
            <a:r>
              <a:rPr lang="en-US" sz="2200" b="1" dirty="0"/>
              <a:t>)</a:t>
            </a:r>
          </a:p>
          <a:p>
            <a:pPr lvl="1"/>
            <a:r>
              <a:rPr lang="en-US" sz="2200" b="1" dirty="0"/>
              <a:t>Native to the Americas</a:t>
            </a:r>
          </a:p>
          <a:p>
            <a:pPr lvl="2"/>
            <a:r>
              <a:rPr lang="en-US" sz="2200" b="1" dirty="0"/>
              <a:t>First detected in Nigeria in 2016</a:t>
            </a:r>
          </a:p>
          <a:p>
            <a:pPr lvl="2"/>
            <a:r>
              <a:rPr lang="en-US" sz="2200" b="1" dirty="0">
                <a:solidFill>
                  <a:srgbClr val="FF00FF"/>
                </a:solidFill>
              </a:rPr>
              <a:t>Challenging Pest to control</a:t>
            </a:r>
          </a:p>
          <a:p>
            <a:pPr lvl="3"/>
            <a:r>
              <a:rPr lang="en-US" sz="2200" b="1" dirty="0"/>
              <a:t>Feeds mainly inside the plant</a:t>
            </a:r>
          </a:p>
          <a:p>
            <a:pPr lvl="3"/>
            <a:r>
              <a:rPr lang="en-US" sz="2200" b="1" dirty="0"/>
              <a:t>Long history of resistance to </a:t>
            </a:r>
            <a:r>
              <a:rPr lang="en-US" sz="2200" b="1" dirty="0" smtClean="0"/>
              <a:t>pesticides </a:t>
            </a:r>
            <a:br>
              <a:rPr lang="en-US" sz="2200" b="1" dirty="0" smtClean="0"/>
            </a:br>
            <a:r>
              <a:rPr lang="en-US" sz="2200" b="1" dirty="0" smtClean="0"/>
              <a:t>&amp; GM </a:t>
            </a:r>
            <a:r>
              <a:rPr lang="en-US" sz="2200" b="1" dirty="0"/>
              <a:t>toxins</a:t>
            </a:r>
          </a:p>
          <a:p>
            <a:pPr lvl="3"/>
            <a:r>
              <a:rPr lang="en-US" sz="2200" b="1" dirty="0"/>
              <a:t>Extreme genetic bottleneck</a:t>
            </a:r>
          </a:p>
          <a:p>
            <a:pPr lvl="3"/>
            <a:r>
              <a:rPr lang="en-US" sz="2200" b="1" dirty="0"/>
              <a:t>Stewardship needed for long-term management</a:t>
            </a:r>
          </a:p>
          <a:p>
            <a:pPr lvl="1"/>
            <a:r>
              <a:rPr lang="en-US" sz="2200" b="1" dirty="0"/>
              <a:t>Wide host range</a:t>
            </a:r>
          </a:p>
          <a:p>
            <a:pPr lvl="2"/>
            <a:r>
              <a:rPr lang="en-US" sz="2200" b="1" dirty="0"/>
              <a:t>&gt;80 different crops </a:t>
            </a:r>
            <a:r>
              <a:rPr lang="en-US" sz="2200" b="1" dirty="0" smtClean="0"/>
              <a:t>– flowers; </a:t>
            </a:r>
            <a:r>
              <a:rPr lang="en-US" sz="2000" dirty="0" smtClean="0"/>
              <a:t>353 different plant species (</a:t>
            </a:r>
            <a:r>
              <a:rPr lang="en-US" sz="2000" dirty="0" err="1" smtClean="0"/>
              <a:t>Montezano</a:t>
            </a:r>
            <a:r>
              <a:rPr lang="en-US" sz="2000" dirty="0" smtClean="0"/>
              <a:t>, 2018).</a:t>
            </a:r>
            <a:endParaRPr lang="en-US" sz="2200" b="1" dirty="0"/>
          </a:p>
          <a:p>
            <a:pPr lvl="2"/>
            <a:r>
              <a:rPr lang="en-US" sz="2200" b="1" dirty="0"/>
              <a:t>Maize, sorghum &amp; rice most at risk</a:t>
            </a:r>
          </a:p>
          <a:p>
            <a:pPr lvl="1"/>
            <a:r>
              <a:rPr lang="en-US" sz="2200" b="1" dirty="0"/>
              <a:t>The FAW is here to </a:t>
            </a:r>
            <a:r>
              <a:rPr lang="en-US" sz="2200" b="1" dirty="0" smtClean="0"/>
              <a:t>stay–learn </a:t>
            </a:r>
            <a:r>
              <a:rPr lang="en-US" sz="2200" b="1" dirty="0"/>
              <a:t>how to manage it!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992183" y="4791783"/>
            <a:ext cx="1524000" cy="779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824" y="1066801"/>
            <a:ext cx="1850175" cy="304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263" y="4419600"/>
            <a:ext cx="983564" cy="152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34457" y="5943600"/>
            <a:ext cx="1609543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Georg </a:t>
            </a:r>
            <a:r>
              <a:rPr lang="en-US" sz="1200" dirty="0" err="1">
                <a:solidFill>
                  <a:srgbClr val="C00000"/>
                </a:solidFill>
              </a:rPr>
              <a:t>Goergen</a:t>
            </a:r>
            <a:r>
              <a:rPr lang="en-US" sz="1200" dirty="0">
                <a:solidFill>
                  <a:srgbClr val="C00000"/>
                </a:solidFill>
              </a:rPr>
              <a:t>, IITA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D636C8C-3E27-446A-B72F-44753DC9743C}"/>
              </a:ext>
            </a:extLst>
          </p:cNvPr>
          <p:cNvSpPr/>
          <p:nvPr/>
        </p:nvSpPr>
        <p:spPr>
          <a:xfrm>
            <a:off x="434528" y="69270"/>
            <a:ext cx="3451672" cy="387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FAW </a:t>
            </a:r>
            <a:r>
              <a:rPr lang="en-US" sz="4000" b="1" dirty="0" smtClean="0"/>
              <a:t>FACTS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750781313"/>
      </p:ext>
    </p:extLst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7543800" cy="4510427"/>
          </a:xfrm>
        </p:spPr>
        <p:txBody>
          <a:bodyPr/>
          <a:lstStyle/>
          <a:p>
            <a:pPr marL="0" indent="0">
              <a:buNone/>
            </a:pPr>
            <a:r>
              <a:rPr lang="en-US" sz="2200" b="1" dirty="0"/>
              <a:t>FAW (</a:t>
            </a:r>
            <a:r>
              <a:rPr lang="en-US" sz="2200" b="1" i="1" dirty="0" err="1"/>
              <a:t>Spodoptera</a:t>
            </a:r>
            <a:r>
              <a:rPr lang="en-US" sz="2200" b="1" i="1" dirty="0"/>
              <a:t> </a:t>
            </a:r>
            <a:r>
              <a:rPr lang="en-US" sz="2200" b="1" i="1" dirty="0" err="1"/>
              <a:t>frugiperda</a:t>
            </a:r>
            <a:r>
              <a:rPr lang="en-US" sz="2200" b="1" i="1" dirty="0"/>
              <a:t>; </a:t>
            </a:r>
            <a:r>
              <a:rPr lang="en-US" sz="2200" b="1" dirty="0" smtClean="0"/>
              <a:t>Lepidoptera: </a:t>
            </a:r>
            <a:r>
              <a:rPr lang="en-US" sz="2200" b="1" dirty="0" err="1" smtClean="0"/>
              <a:t>Noctuidae</a:t>
            </a:r>
            <a:r>
              <a:rPr lang="en-US" sz="2200" b="1" dirty="0" smtClean="0"/>
              <a:t>)</a:t>
            </a:r>
          </a:p>
          <a:p>
            <a:pPr marL="0" indent="0">
              <a:buNone/>
            </a:pPr>
            <a:r>
              <a:rPr lang="en-US" sz="2200" b="1" dirty="0" smtClean="0"/>
              <a:t>Winter survival of FAW </a:t>
            </a:r>
            <a:r>
              <a:rPr lang="en-US" sz="2200" b="1" dirty="0" err="1" smtClean="0"/>
              <a:t>pupal</a:t>
            </a:r>
            <a:r>
              <a:rPr lang="en-US" sz="2200" b="1" dirty="0" smtClean="0"/>
              <a:t> stage</a:t>
            </a:r>
            <a:r>
              <a:rPr lang="en-US" sz="2400" b="1" dirty="0" smtClean="0"/>
              <a:t> </a:t>
            </a:r>
            <a:br>
              <a:rPr lang="en-US" sz="2400" b="1" dirty="0" smtClean="0"/>
            </a:br>
            <a:r>
              <a:rPr lang="en-US" sz="2200" b="1" dirty="0" smtClean="0"/>
              <a:t>                                                       - (</a:t>
            </a:r>
            <a:r>
              <a:rPr lang="en-US" sz="2200" b="1" dirty="0" err="1" smtClean="0"/>
              <a:t>Pitre</a:t>
            </a:r>
            <a:r>
              <a:rPr lang="en-US" sz="2200" b="1" dirty="0" smtClean="0"/>
              <a:t> &amp; Hogg (1983))</a:t>
            </a:r>
          </a:p>
          <a:p>
            <a:pPr marL="0" indent="0">
              <a:buNone/>
            </a:pPr>
            <a:r>
              <a:rPr lang="en-US" sz="2200" b="1" dirty="0" smtClean="0"/>
              <a:t> </a:t>
            </a:r>
            <a:endParaRPr lang="en-US" sz="2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 smtClean="0"/>
              <a:t>Fall Armyworm does not </a:t>
            </a:r>
            <a:r>
              <a:rPr lang="en-US" sz="2200" b="1" dirty="0" err="1" smtClean="0"/>
              <a:t>diapause</a:t>
            </a:r>
            <a:r>
              <a:rPr lang="en-US" sz="2200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 smtClean="0"/>
              <a:t>Cannot overwinter in freezing temperatures </a:t>
            </a:r>
            <a:br>
              <a:rPr lang="en-US" sz="2200" b="1" dirty="0" smtClean="0"/>
            </a:br>
            <a:r>
              <a:rPr lang="en-US" sz="2200" b="1" dirty="0" smtClean="0"/>
              <a:t>below 0°C.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b="1" dirty="0" smtClean="0"/>
          </a:p>
          <a:p>
            <a:r>
              <a:rPr lang="en-US" sz="2400" b="1" dirty="0" smtClean="0"/>
              <a:t>Winter survival of FAW </a:t>
            </a:r>
            <a:r>
              <a:rPr lang="en-US" sz="2400" b="1" dirty="0" err="1" smtClean="0"/>
              <a:t>pupal</a:t>
            </a:r>
            <a:r>
              <a:rPr lang="en-US" sz="2400" b="1" dirty="0" smtClean="0"/>
              <a:t> stage in Florida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 smtClean="0"/>
              <a:t>51% survival in southern Florida (18-24°C range) - ENDEMIC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 smtClean="0"/>
              <a:t>27.5% survival in central Florida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 smtClean="0"/>
              <a:t>11.6% survival in northern Florida (4.5-18°C range)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b="1" dirty="0" smtClean="0"/>
          </a:p>
          <a:p>
            <a:pPr lvl="1"/>
            <a:r>
              <a:rPr lang="en-US" sz="2200" b="1" dirty="0" smtClean="0"/>
              <a:t>The </a:t>
            </a:r>
            <a:r>
              <a:rPr lang="en-US" sz="2200" b="1" dirty="0"/>
              <a:t>FAW is here to </a:t>
            </a:r>
            <a:r>
              <a:rPr lang="en-US" sz="2200" b="1" dirty="0" smtClean="0"/>
              <a:t>stay–learn </a:t>
            </a:r>
            <a:r>
              <a:rPr lang="en-US" sz="2200" b="1" dirty="0"/>
              <a:t>how to manage it!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992183" y="4791783"/>
            <a:ext cx="1524000" cy="779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824" y="1066801"/>
            <a:ext cx="1850175" cy="304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263" y="4419600"/>
            <a:ext cx="983564" cy="152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1" y="5943600"/>
            <a:ext cx="1828800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Georg </a:t>
            </a:r>
            <a:r>
              <a:rPr lang="en-US" sz="1200" dirty="0" err="1">
                <a:solidFill>
                  <a:srgbClr val="C00000"/>
                </a:solidFill>
              </a:rPr>
              <a:t>Goergen</a:t>
            </a:r>
            <a:r>
              <a:rPr lang="en-US" sz="1200" dirty="0">
                <a:solidFill>
                  <a:srgbClr val="C00000"/>
                </a:solidFill>
              </a:rPr>
              <a:t>, IITA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D636C8C-3E27-446A-B72F-44753DC9743C}"/>
              </a:ext>
            </a:extLst>
          </p:cNvPr>
          <p:cNvSpPr/>
          <p:nvPr/>
        </p:nvSpPr>
        <p:spPr>
          <a:xfrm>
            <a:off x="434528" y="69270"/>
            <a:ext cx="3451672" cy="387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FAW </a:t>
            </a:r>
            <a:r>
              <a:rPr lang="en-US" sz="4000" b="1" dirty="0" smtClean="0"/>
              <a:t>FACTS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750781313"/>
      </p:ext>
    </p:extLst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3512531" cy="4434227"/>
          </a:xfrm>
        </p:spPr>
        <p:txBody>
          <a:bodyPr/>
          <a:lstStyle/>
          <a:p>
            <a:pPr marL="0" lvl="1" indent="0" algn="ctr">
              <a:buNone/>
            </a:pPr>
            <a:r>
              <a:rPr lang="en-US" sz="2400" b="1" u="sng" dirty="0">
                <a:solidFill>
                  <a:srgbClr val="FF0000"/>
                </a:solidFill>
                <a:latin typeface="+mn-lt"/>
              </a:rPr>
              <a:t>CHALLENGES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000" b="1" dirty="0">
                <a:latin typeface="+mn-lt"/>
              </a:rPr>
              <a:t>High Reproductive Capacity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000" b="1" dirty="0">
                <a:latin typeface="+mn-lt"/>
              </a:rPr>
              <a:t>Long Migration Distances</a:t>
            </a:r>
          </a:p>
          <a:p>
            <a:pPr marL="342900" lvl="1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b="1" dirty="0">
                <a:latin typeface="+mn-lt"/>
              </a:rPr>
              <a:t>Short Local Dispersal</a:t>
            </a:r>
          </a:p>
          <a:p>
            <a:pPr marL="234950" lvl="1" indent="-234950">
              <a:buSzPct val="110000"/>
              <a:buFont typeface="Arial" panose="020B0604020202020204" pitchFamily="34" charset="0"/>
              <a:buChar char="•"/>
            </a:pPr>
            <a:r>
              <a:rPr lang="en-US" sz="2000" b="1" dirty="0">
                <a:latin typeface="+mn-lt"/>
              </a:rPr>
              <a:t>Each full generation ~30 days</a:t>
            </a:r>
          </a:p>
          <a:p>
            <a:pPr marL="234950" lvl="1" indent="-234950">
              <a:buSzPct val="110000"/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+mn-lt"/>
              </a:rPr>
              <a:t>Pupate </a:t>
            </a:r>
            <a:r>
              <a:rPr lang="en-US" sz="2000" b="1" dirty="0">
                <a:latin typeface="+mn-lt"/>
              </a:rPr>
              <a:t>in soil at 2 – 8 cm</a:t>
            </a:r>
          </a:p>
          <a:p>
            <a:pPr marL="234950" indent="-234950">
              <a:buSzPct val="110000"/>
              <a:buFont typeface="Arial" panose="020B0604020202020204" pitchFamily="34" charset="0"/>
              <a:buChar char="•"/>
            </a:pPr>
            <a:r>
              <a:rPr lang="en-US" sz="2000" b="1" dirty="0">
                <a:latin typeface="+mn-lt"/>
              </a:rPr>
              <a:t>Does not diapause - dormant state for surviving cold &amp; drought </a:t>
            </a:r>
          </a:p>
          <a:p>
            <a:pPr marL="234950" indent="-234950">
              <a:buSzPct val="110000"/>
              <a:buFont typeface="Arial" panose="020B0604020202020204" pitchFamily="34" charset="0"/>
              <a:buChar char="•"/>
            </a:pPr>
            <a:r>
              <a:rPr lang="en-US" sz="2000" b="1" dirty="0">
                <a:latin typeface="+mn-lt"/>
              </a:rPr>
              <a:t>Adult moths can fly Hundreds of kilometers</a:t>
            </a:r>
          </a:p>
          <a:p>
            <a:pPr marL="234950" indent="-234950">
              <a:buSzPct val="110000"/>
              <a:buFont typeface="Arial" panose="020B0604020202020204" pitchFamily="34" charset="0"/>
              <a:buChar char="•"/>
            </a:pPr>
            <a:r>
              <a:rPr lang="en-US" sz="2000" b="1" dirty="0">
                <a:latin typeface="+mn-lt"/>
              </a:rPr>
              <a:t>Verified accounts of migrations of 1500 km</a:t>
            </a:r>
          </a:p>
          <a:p>
            <a:pPr marL="0" lvl="1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3F6FE38-4457-4C1A-BB77-E3DCA637D6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143000"/>
            <a:ext cx="4823019" cy="474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270081"/>
      </p:ext>
    </p:extLst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2193</TotalTime>
  <Words>1808</Words>
  <Application>Microsoft Office PowerPoint</Application>
  <PresentationFormat>On-screen Show (4:3)</PresentationFormat>
  <Paragraphs>402</Paragraphs>
  <Slides>42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Ripple</vt:lpstr>
      <vt:lpstr>FALL ARMYWORM   (SPODOPTERA FRUGIPERDA) MONITORING AND SCOUTING IN MAIZE FIELD</vt:lpstr>
      <vt:lpstr>PowerPoint Presentation</vt:lpstr>
      <vt:lpstr>PowerPoint Presentation</vt:lpstr>
      <vt:lpstr>FALL ARMYWORM  SPODOPTERA FRUGIPERDA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MAIN PURPOSES OF SCOUTING FAW LARVAE IN MAIZE FIELD</vt:lpstr>
      <vt:lpstr>PowerPoint Presentation</vt:lpstr>
      <vt:lpstr>BEST TIME TO SCOUTING FAW LARVAE IN MAIZE FIELD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ARS Lumle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OF POTATO TUBER MOTH, PHTHORIMAEA OPERCULELLA (ZELLER) (LEPIDOPTERA: GELECHIIDAE) AS AN INSECT PEST ON POTATO CROP AND ITS REACTION ON DIFFERENT VARIETIES OF STORED POTATO</dc:title>
  <dc:creator>Rishi Ram Adhikari</dc:creator>
  <cp:lastModifiedBy>Mahesh</cp:lastModifiedBy>
  <cp:revision>244</cp:revision>
  <dcterms:created xsi:type="dcterms:W3CDTF">2004-03-16T06:02:38Z</dcterms:created>
  <dcterms:modified xsi:type="dcterms:W3CDTF">2019-09-23T07:46:08Z</dcterms:modified>
</cp:coreProperties>
</file>