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9"/>
  </p:notesMasterIdLst>
  <p:sldIdLst>
    <p:sldId id="256" r:id="rId2"/>
    <p:sldId id="257" r:id="rId3"/>
    <p:sldId id="258" r:id="rId4"/>
    <p:sldId id="259" r:id="rId5"/>
    <p:sldId id="260" r:id="rId6"/>
    <p:sldId id="261" r:id="rId7"/>
    <p:sldId id="263" r:id="rId8"/>
    <p:sldId id="264" r:id="rId9"/>
    <p:sldId id="265" r:id="rId10"/>
    <p:sldId id="275" r:id="rId11"/>
    <p:sldId id="274" r:id="rId12"/>
    <p:sldId id="268" r:id="rId13"/>
    <p:sldId id="269" r:id="rId14"/>
    <p:sldId id="270" r:id="rId15"/>
    <p:sldId id="271" r:id="rId16"/>
    <p:sldId id="272" r:id="rId17"/>
    <p:sldId id="27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3C24A7-BFE1-4501-9B5F-50BAE8DE268F}" type="datetimeFigureOut">
              <a:rPr lang="en-US" smtClean="0"/>
              <a:t>9/24/2019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739326-8692-4F74-A234-DA63C062DC54}" type="slidenum">
              <a:rPr lang="en-US" smtClean="0"/>
              <a:t>‹#›</a:t>
            </a:fld>
            <a:endParaRPr lang="en-US"/>
          </a:p>
        </p:txBody>
      </p:sp>
    </p:spTree>
    <p:extLst>
      <p:ext uri="{BB962C8B-B14F-4D97-AF65-F5344CB8AC3E}">
        <p14:creationId xmlns:p14="http://schemas.microsoft.com/office/powerpoint/2010/main" val="3180046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4"/>
            <a:ext cx="6934200" cy="2076450"/>
          </a:xfrm>
        </p:spPr>
        <p:txBody>
          <a:bodyPr/>
          <a:lstStyle>
            <a:lvl1pPr>
              <a:defRPr b="1">
                <a:latin typeface="Arial Rounded MT Bold"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4419600"/>
            <a:ext cx="6400800" cy="1752600"/>
          </a:xfrm>
        </p:spPr>
        <p:txBody>
          <a:bodyPr/>
          <a:lstStyle>
            <a:lvl1pPr marL="0" indent="0" algn="ctr">
              <a:buNone/>
              <a:defRPr b="1">
                <a:solidFill>
                  <a:schemeClr val="tx1">
                    <a:tint val="75000"/>
                  </a:schemeClr>
                </a:solidFill>
                <a:latin typeface="Arial Rounded MT Bold" pitchFamily="34" charset="0"/>
              </a:defRPr>
            </a:lvl1pPr>
            <a:lvl2pPr marL="457163" indent="0" algn="ctr">
              <a:buNone/>
              <a:defRPr>
                <a:solidFill>
                  <a:schemeClr val="tx1">
                    <a:tint val="75000"/>
                  </a:schemeClr>
                </a:solidFill>
              </a:defRPr>
            </a:lvl2pPr>
            <a:lvl3pPr marL="914328" indent="0" algn="ctr">
              <a:buNone/>
              <a:defRPr>
                <a:solidFill>
                  <a:schemeClr val="tx1">
                    <a:tint val="75000"/>
                  </a:schemeClr>
                </a:solidFill>
              </a:defRPr>
            </a:lvl3pPr>
            <a:lvl4pPr marL="1371490" indent="0" algn="ctr">
              <a:buNone/>
              <a:defRPr>
                <a:solidFill>
                  <a:schemeClr val="tx1">
                    <a:tint val="75000"/>
                  </a:schemeClr>
                </a:solidFill>
              </a:defRPr>
            </a:lvl4pPr>
            <a:lvl5pPr marL="1828654" indent="0" algn="ctr">
              <a:buNone/>
              <a:defRPr>
                <a:solidFill>
                  <a:schemeClr val="tx1">
                    <a:tint val="75000"/>
                  </a:schemeClr>
                </a:solidFill>
              </a:defRPr>
            </a:lvl5pPr>
            <a:lvl6pPr marL="2285817" indent="0" algn="ctr">
              <a:buNone/>
              <a:defRPr>
                <a:solidFill>
                  <a:schemeClr val="tx1">
                    <a:tint val="75000"/>
                  </a:schemeClr>
                </a:solidFill>
              </a:defRPr>
            </a:lvl6pPr>
            <a:lvl7pPr marL="2742980" indent="0" algn="ctr">
              <a:buNone/>
              <a:defRPr>
                <a:solidFill>
                  <a:schemeClr val="tx1">
                    <a:tint val="75000"/>
                  </a:schemeClr>
                </a:solidFill>
              </a:defRPr>
            </a:lvl7pPr>
            <a:lvl8pPr marL="3200144" indent="0" algn="ctr">
              <a:buNone/>
              <a:defRPr>
                <a:solidFill>
                  <a:schemeClr val="tx1">
                    <a:tint val="75000"/>
                  </a:schemeClr>
                </a:solidFill>
              </a:defRPr>
            </a:lvl8pPr>
            <a:lvl9pPr marL="3657308"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6516A99-F6DC-4110-A855-A14569A89E42}" type="datetime1">
              <a:rPr lang="en-US" smtClean="0"/>
              <a:t>9/24/2019</a:t>
            </a:fld>
            <a:endParaRPr lang="en-US"/>
          </a:p>
        </p:txBody>
      </p:sp>
      <p:sp>
        <p:nvSpPr>
          <p:cNvPr id="5" name="Footer Placeholder 4"/>
          <p:cNvSpPr>
            <a:spLocks noGrp="1"/>
          </p:cNvSpPr>
          <p:nvPr>
            <p:ph type="ftr" sz="quarter" idx="11"/>
          </p:nvPr>
        </p:nvSpPr>
        <p:spPr/>
        <p:txBody>
          <a:bodyPr/>
          <a:lstStyle/>
          <a:p>
            <a:r>
              <a:rPr lang="ne-NP" smtClean="0"/>
              <a:t>अमेरीकन फौजी किराको व्यवस्थापनका लागि सिफारीश प्रविधिहरु</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ECE612-42B4-422B-803A-9A4A1F6A0D9C}" type="datetime1">
              <a:rPr lang="en-US" smtClean="0"/>
              <a:t>9/24/2019</a:t>
            </a:fld>
            <a:endParaRPr lang="en-US"/>
          </a:p>
        </p:txBody>
      </p:sp>
      <p:sp>
        <p:nvSpPr>
          <p:cNvPr id="5" name="Footer Placeholder 4"/>
          <p:cNvSpPr>
            <a:spLocks noGrp="1"/>
          </p:cNvSpPr>
          <p:nvPr>
            <p:ph type="ftr" sz="quarter" idx="11"/>
          </p:nvPr>
        </p:nvSpPr>
        <p:spPr/>
        <p:txBody>
          <a:bodyPr/>
          <a:lstStyle/>
          <a:p>
            <a:r>
              <a:rPr lang="ne-NP" smtClean="0"/>
              <a:t>अमेरीकन फौजी किराको व्यवस्थापनका लागि सिफारीश प्रविधिहरु</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768444-4020-42B4-A883-AA2A128216B7}" type="datetime1">
              <a:rPr lang="en-US" smtClean="0"/>
              <a:t>9/24/2019</a:t>
            </a:fld>
            <a:endParaRPr lang="en-US"/>
          </a:p>
        </p:txBody>
      </p:sp>
      <p:sp>
        <p:nvSpPr>
          <p:cNvPr id="5" name="Footer Placeholder 4"/>
          <p:cNvSpPr>
            <a:spLocks noGrp="1"/>
          </p:cNvSpPr>
          <p:nvPr>
            <p:ph type="ftr" sz="quarter" idx="11"/>
          </p:nvPr>
        </p:nvSpPr>
        <p:spPr/>
        <p:txBody>
          <a:bodyPr/>
          <a:lstStyle/>
          <a:p>
            <a:r>
              <a:rPr lang="ne-NP" smtClean="0"/>
              <a:t>अमेरीकन फौजी किराको व्यवस्थापनका लागि सिफारीश प्रविधिहरु</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5570C77-941F-4204-ADE4-C504D2FB2255}" type="datetime1">
              <a:rPr lang="en-US" smtClean="0"/>
              <a:t>9/24/2019</a:t>
            </a:fld>
            <a:endParaRPr lang="en-US"/>
          </a:p>
        </p:txBody>
      </p:sp>
      <p:sp>
        <p:nvSpPr>
          <p:cNvPr id="5" name="Footer Placeholder 4"/>
          <p:cNvSpPr>
            <a:spLocks noGrp="1"/>
          </p:cNvSpPr>
          <p:nvPr>
            <p:ph type="ftr" sz="quarter" idx="11"/>
          </p:nvPr>
        </p:nvSpPr>
        <p:spPr/>
        <p:txBody>
          <a:bodyPr/>
          <a:lstStyle>
            <a:lvl1pPr>
              <a:defRPr b="1"/>
            </a:lvl1pPr>
          </a:lstStyle>
          <a:p>
            <a:r>
              <a:rPr lang="ne-NP" smtClean="0"/>
              <a:t>अमेरीकन फौजी किराको व्यवस्थापनका लागि सिफारीश प्रविधिहरु</a:t>
            </a:r>
            <a:endParaRPr lang="en-US"/>
          </a:p>
        </p:txBody>
      </p:sp>
      <p:sp>
        <p:nvSpPr>
          <p:cNvPr id="6" name="Slide Number Placeholder 5"/>
          <p:cNvSpPr>
            <a:spLocks noGrp="1"/>
          </p:cNvSpPr>
          <p:nvPr>
            <p:ph type="sldNum" sz="quarter" idx="12"/>
          </p:nvPr>
        </p:nvSpPr>
        <p:spPr/>
        <p:style>
          <a:lnRef idx="1">
            <a:schemeClr val="accent6"/>
          </a:lnRef>
          <a:fillRef idx="1003">
            <a:schemeClr val="lt2"/>
          </a:fillRef>
          <a:effectRef idx="1">
            <a:schemeClr val="accent6"/>
          </a:effectRef>
          <a:fontRef idx="none"/>
        </p:style>
        <p:txBody>
          <a:bodyPr/>
          <a:lstStyle>
            <a:lvl1pPr algn="ctr">
              <a:defRPr sz="1600"/>
            </a:lvl1p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63" indent="0">
              <a:buNone/>
              <a:defRPr sz="1800">
                <a:solidFill>
                  <a:schemeClr val="tx1">
                    <a:tint val="75000"/>
                  </a:schemeClr>
                </a:solidFill>
              </a:defRPr>
            </a:lvl2pPr>
            <a:lvl3pPr marL="914328" indent="0">
              <a:buNone/>
              <a:defRPr sz="1600">
                <a:solidFill>
                  <a:schemeClr val="tx1">
                    <a:tint val="75000"/>
                  </a:schemeClr>
                </a:solidFill>
              </a:defRPr>
            </a:lvl3pPr>
            <a:lvl4pPr marL="1371490" indent="0">
              <a:buNone/>
              <a:defRPr sz="1400">
                <a:solidFill>
                  <a:schemeClr val="tx1">
                    <a:tint val="75000"/>
                  </a:schemeClr>
                </a:solidFill>
              </a:defRPr>
            </a:lvl4pPr>
            <a:lvl5pPr marL="1828654" indent="0">
              <a:buNone/>
              <a:defRPr sz="1400">
                <a:solidFill>
                  <a:schemeClr val="tx1">
                    <a:tint val="75000"/>
                  </a:schemeClr>
                </a:solidFill>
              </a:defRPr>
            </a:lvl5pPr>
            <a:lvl6pPr marL="2285817" indent="0">
              <a:buNone/>
              <a:defRPr sz="1400">
                <a:solidFill>
                  <a:schemeClr val="tx1">
                    <a:tint val="75000"/>
                  </a:schemeClr>
                </a:solidFill>
              </a:defRPr>
            </a:lvl6pPr>
            <a:lvl7pPr marL="2742980" indent="0">
              <a:buNone/>
              <a:defRPr sz="1400">
                <a:solidFill>
                  <a:schemeClr val="tx1">
                    <a:tint val="75000"/>
                  </a:schemeClr>
                </a:solidFill>
              </a:defRPr>
            </a:lvl7pPr>
            <a:lvl8pPr marL="3200144" indent="0">
              <a:buNone/>
              <a:defRPr sz="1400">
                <a:solidFill>
                  <a:schemeClr val="tx1">
                    <a:tint val="75000"/>
                  </a:schemeClr>
                </a:solidFill>
              </a:defRPr>
            </a:lvl8pPr>
            <a:lvl9pPr marL="365730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FCDE63-2E8E-40DC-B461-BB71BB866DF3}" type="datetime1">
              <a:rPr lang="en-US" smtClean="0"/>
              <a:t>9/24/2019</a:t>
            </a:fld>
            <a:endParaRPr lang="en-US"/>
          </a:p>
        </p:txBody>
      </p:sp>
      <p:sp>
        <p:nvSpPr>
          <p:cNvPr id="5" name="Footer Placeholder 4"/>
          <p:cNvSpPr>
            <a:spLocks noGrp="1"/>
          </p:cNvSpPr>
          <p:nvPr>
            <p:ph type="ftr" sz="quarter" idx="11"/>
          </p:nvPr>
        </p:nvSpPr>
        <p:spPr/>
        <p:txBody>
          <a:bodyPr/>
          <a:lstStyle/>
          <a:p>
            <a:r>
              <a:rPr lang="ne-NP" smtClean="0"/>
              <a:t>अमेरीकन फौजी किराको व्यवस्थापनका लागि सिफारीश प्रविधिहरु</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4CF2AB-DE27-4D0A-AAE5-3910A8AD6242}" type="datetime1">
              <a:rPr lang="en-US" smtClean="0"/>
              <a:t>9/24/2019</a:t>
            </a:fld>
            <a:endParaRPr lang="en-US"/>
          </a:p>
        </p:txBody>
      </p:sp>
      <p:sp>
        <p:nvSpPr>
          <p:cNvPr id="6" name="Footer Placeholder 5"/>
          <p:cNvSpPr>
            <a:spLocks noGrp="1"/>
          </p:cNvSpPr>
          <p:nvPr>
            <p:ph type="ftr" sz="quarter" idx="11"/>
          </p:nvPr>
        </p:nvSpPr>
        <p:spPr/>
        <p:txBody>
          <a:bodyPr/>
          <a:lstStyle/>
          <a:p>
            <a:r>
              <a:rPr lang="ne-NP" smtClean="0"/>
              <a:t>अमेरीकन फौजी किराको व्यवस्थापनका लागि सिफारीश प्रविधिहरु</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63" indent="0">
              <a:buNone/>
              <a:defRPr sz="2000" b="1"/>
            </a:lvl2pPr>
            <a:lvl3pPr marL="914328" indent="0">
              <a:buNone/>
              <a:defRPr sz="1800" b="1"/>
            </a:lvl3pPr>
            <a:lvl4pPr marL="1371490" indent="0">
              <a:buNone/>
              <a:defRPr sz="1600" b="1"/>
            </a:lvl4pPr>
            <a:lvl5pPr marL="1828654" indent="0">
              <a:buNone/>
              <a:defRPr sz="1600" b="1"/>
            </a:lvl5pPr>
            <a:lvl6pPr marL="2285817" indent="0">
              <a:buNone/>
              <a:defRPr sz="1600" b="1"/>
            </a:lvl6pPr>
            <a:lvl7pPr marL="2742980" indent="0">
              <a:buNone/>
              <a:defRPr sz="1600" b="1"/>
            </a:lvl7pPr>
            <a:lvl8pPr marL="3200144" indent="0">
              <a:buNone/>
              <a:defRPr sz="1600" b="1"/>
            </a:lvl8pPr>
            <a:lvl9pPr marL="36573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63" indent="0">
              <a:buNone/>
              <a:defRPr sz="2000" b="1"/>
            </a:lvl2pPr>
            <a:lvl3pPr marL="914328" indent="0">
              <a:buNone/>
              <a:defRPr sz="1800" b="1"/>
            </a:lvl3pPr>
            <a:lvl4pPr marL="1371490" indent="0">
              <a:buNone/>
              <a:defRPr sz="1600" b="1"/>
            </a:lvl4pPr>
            <a:lvl5pPr marL="1828654" indent="0">
              <a:buNone/>
              <a:defRPr sz="1600" b="1"/>
            </a:lvl5pPr>
            <a:lvl6pPr marL="2285817" indent="0">
              <a:buNone/>
              <a:defRPr sz="1600" b="1"/>
            </a:lvl6pPr>
            <a:lvl7pPr marL="2742980" indent="0">
              <a:buNone/>
              <a:defRPr sz="1600" b="1"/>
            </a:lvl7pPr>
            <a:lvl8pPr marL="3200144" indent="0">
              <a:buNone/>
              <a:defRPr sz="1600" b="1"/>
            </a:lvl8pPr>
            <a:lvl9pPr marL="36573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36D5A0-E6FF-4ABC-AD9C-713ED1CA0DE4}" type="datetime1">
              <a:rPr lang="en-US" smtClean="0"/>
              <a:t>9/24/2019</a:t>
            </a:fld>
            <a:endParaRPr lang="en-US"/>
          </a:p>
        </p:txBody>
      </p:sp>
      <p:sp>
        <p:nvSpPr>
          <p:cNvPr id="8" name="Footer Placeholder 7"/>
          <p:cNvSpPr>
            <a:spLocks noGrp="1"/>
          </p:cNvSpPr>
          <p:nvPr>
            <p:ph type="ftr" sz="quarter" idx="11"/>
          </p:nvPr>
        </p:nvSpPr>
        <p:spPr/>
        <p:txBody>
          <a:bodyPr/>
          <a:lstStyle/>
          <a:p>
            <a:r>
              <a:rPr lang="ne-NP" smtClean="0"/>
              <a:t>अमेरीकन फौजी किराको व्यवस्थापनका लागि सिफारीश प्रविधिहरु</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75A7E4-431C-48EF-A3DF-8D2E4D02E62E}" type="datetime1">
              <a:rPr lang="en-US" smtClean="0"/>
              <a:t>9/24/2019</a:t>
            </a:fld>
            <a:endParaRPr lang="en-US"/>
          </a:p>
        </p:txBody>
      </p:sp>
      <p:sp>
        <p:nvSpPr>
          <p:cNvPr id="4" name="Footer Placeholder 3"/>
          <p:cNvSpPr>
            <a:spLocks noGrp="1"/>
          </p:cNvSpPr>
          <p:nvPr>
            <p:ph type="ftr" sz="quarter" idx="11"/>
          </p:nvPr>
        </p:nvSpPr>
        <p:spPr/>
        <p:txBody>
          <a:bodyPr/>
          <a:lstStyle/>
          <a:p>
            <a:r>
              <a:rPr lang="ne-NP" smtClean="0"/>
              <a:t>अमेरीकन फौजी किराको व्यवस्थापनका लागि सिफारीश प्रविधिहरु</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B81F45-B20E-4B7E-B63E-7427303F1E0F}" type="datetime1">
              <a:rPr lang="en-US" smtClean="0"/>
              <a:t>9/24/2019</a:t>
            </a:fld>
            <a:endParaRPr lang="en-US"/>
          </a:p>
        </p:txBody>
      </p:sp>
      <p:sp>
        <p:nvSpPr>
          <p:cNvPr id="3" name="Footer Placeholder 2"/>
          <p:cNvSpPr>
            <a:spLocks noGrp="1"/>
          </p:cNvSpPr>
          <p:nvPr>
            <p:ph type="ftr" sz="quarter" idx="11"/>
          </p:nvPr>
        </p:nvSpPr>
        <p:spPr/>
        <p:txBody>
          <a:bodyPr/>
          <a:lstStyle/>
          <a:p>
            <a:r>
              <a:rPr lang="ne-NP" smtClean="0"/>
              <a:t>अमेरीकन फौजी किराको व्यवस्थापनका लागि सिफारीश प्रविधिहरु</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4"/>
            <a:ext cx="3008313" cy="4691063"/>
          </a:xfrm>
        </p:spPr>
        <p:txBody>
          <a:bodyPr/>
          <a:lstStyle>
            <a:lvl1pPr marL="0" indent="0">
              <a:buNone/>
              <a:defRPr sz="1400"/>
            </a:lvl1pPr>
            <a:lvl2pPr marL="457163" indent="0">
              <a:buNone/>
              <a:defRPr sz="1200"/>
            </a:lvl2pPr>
            <a:lvl3pPr marL="914328" indent="0">
              <a:buNone/>
              <a:defRPr sz="1000"/>
            </a:lvl3pPr>
            <a:lvl4pPr marL="1371490" indent="0">
              <a:buNone/>
              <a:defRPr sz="900"/>
            </a:lvl4pPr>
            <a:lvl5pPr marL="1828654" indent="0">
              <a:buNone/>
              <a:defRPr sz="900"/>
            </a:lvl5pPr>
            <a:lvl6pPr marL="2285817" indent="0">
              <a:buNone/>
              <a:defRPr sz="900"/>
            </a:lvl6pPr>
            <a:lvl7pPr marL="2742980" indent="0">
              <a:buNone/>
              <a:defRPr sz="900"/>
            </a:lvl7pPr>
            <a:lvl8pPr marL="3200144" indent="0">
              <a:buNone/>
              <a:defRPr sz="900"/>
            </a:lvl8pPr>
            <a:lvl9pPr marL="36573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C385E5-51B5-4E82-9F4E-8CDE99A60BC0}" type="datetime1">
              <a:rPr lang="en-US" smtClean="0"/>
              <a:t>9/24/2019</a:t>
            </a:fld>
            <a:endParaRPr lang="en-US"/>
          </a:p>
        </p:txBody>
      </p:sp>
      <p:sp>
        <p:nvSpPr>
          <p:cNvPr id="6" name="Footer Placeholder 5"/>
          <p:cNvSpPr>
            <a:spLocks noGrp="1"/>
          </p:cNvSpPr>
          <p:nvPr>
            <p:ph type="ftr" sz="quarter" idx="11"/>
          </p:nvPr>
        </p:nvSpPr>
        <p:spPr/>
        <p:txBody>
          <a:bodyPr/>
          <a:lstStyle/>
          <a:p>
            <a:r>
              <a:rPr lang="ne-NP" smtClean="0"/>
              <a:t>अमेरीकन फौजी किराको व्यवस्थापनका लागि सिफारीश प्रविधिहरु</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63" indent="0">
              <a:buNone/>
              <a:defRPr sz="2800"/>
            </a:lvl2pPr>
            <a:lvl3pPr marL="914328" indent="0">
              <a:buNone/>
              <a:defRPr sz="2400"/>
            </a:lvl3pPr>
            <a:lvl4pPr marL="1371490" indent="0">
              <a:buNone/>
              <a:defRPr sz="2000"/>
            </a:lvl4pPr>
            <a:lvl5pPr marL="1828654" indent="0">
              <a:buNone/>
              <a:defRPr sz="2000"/>
            </a:lvl5pPr>
            <a:lvl6pPr marL="2285817" indent="0">
              <a:buNone/>
              <a:defRPr sz="2000"/>
            </a:lvl6pPr>
            <a:lvl7pPr marL="2742980" indent="0">
              <a:buNone/>
              <a:defRPr sz="2000"/>
            </a:lvl7pPr>
            <a:lvl8pPr marL="3200144" indent="0">
              <a:buNone/>
              <a:defRPr sz="2000"/>
            </a:lvl8pPr>
            <a:lvl9pPr marL="3657308"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63" indent="0">
              <a:buNone/>
              <a:defRPr sz="1200"/>
            </a:lvl2pPr>
            <a:lvl3pPr marL="914328" indent="0">
              <a:buNone/>
              <a:defRPr sz="1000"/>
            </a:lvl3pPr>
            <a:lvl4pPr marL="1371490" indent="0">
              <a:buNone/>
              <a:defRPr sz="900"/>
            </a:lvl4pPr>
            <a:lvl5pPr marL="1828654" indent="0">
              <a:buNone/>
              <a:defRPr sz="900"/>
            </a:lvl5pPr>
            <a:lvl6pPr marL="2285817" indent="0">
              <a:buNone/>
              <a:defRPr sz="900"/>
            </a:lvl6pPr>
            <a:lvl7pPr marL="2742980" indent="0">
              <a:buNone/>
              <a:defRPr sz="900"/>
            </a:lvl7pPr>
            <a:lvl8pPr marL="3200144" indent="0">
              <a:buNone/>
              <a:defRPr sz="900"/>
            </a:lvl8pPr>
            <a:lvl9pPr marL="36573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911BE2-511C-4C9D-B0B1-4E894BF69F43}" type="datetime1">
              <a:rPr lang="en-US" smtClean="0"/>
              <a:t>9/24/2019</a:t>
            </a:fld>
            <a:endParaRPr lang="en-US"/>
          </a:p>
        </p:txBody>
      </p:sp>
      <p:sp>
        <p:nvSpPr>
          <p:cNvPr id="6" name="Footer Placeholder 5"/>
          <p:cNvSpPr>
            <a:spLocks noGrp="1"/>
          </p:cNvSpPr>
          <p:nvPr>
            <p:ph type="ftr" sz="quarter" idx="11"/>
          </p:nvPr>
        </p:nvSpPr>
        <p:spPr/>
        <p:txBody>
          <a:bodyPr/>
          <a:lstStyle/>
          <a:p>
            <a:r>
              <a:rPr lang="ne-NP" smtClean="0"/>
              <a:t>अमेरीकन फौजी किराको व्यवस्थापनका लागि सिफारीश प्रविधिहरु</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19" Type="http://schemas.openxmlformats.org/officeDocument/2006/relationships/image" Target="../media/image7.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0600" y="274638"/>
            <a:ext cx="6705600" cy="1143000"/>
          </a:xfrm>
          <a:prstGeom prst="rect">
            <a:avLst/>
          </a:prstGeom>
        </p:spPr>
        <p:txBody>
          <a:bodyPr vert="horz" lIns="91432" tIns="45716" rIns="91432" bIns="4571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239000" cy="4525963"/>
          </a:xfrm>
          <a:prstGeom prst="rect">
            <a:avLst/>
          </a:prstGeom>
        </p:spPr>
        <p:txBody>
          <a:bodyPr vert="horz" lIns="91432" tIns="45716" rIns="91432" bIns="4571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3448" y="6441141"/>
            <a:ext cx="1156448" cy="365742"/>
          </a:xfrm>
          <a:prstGeom prst="rect">
            <a:avLst/>
          </a:prstGeom>
          <a:effectLst>
            <a:outerShdw blurRad="40000" dist="20000" dir="5400000" rotWithShape="0">
              <a:srgbClr val="000000">
                <a:alpha val="38000"/>
              </a:srgbClr>
            </a:outerShdw>
            <a:softEdge rad="31750"/>
          </a:effectLst>
        </p:spPr>
        <p:style>
          <a:lnRef idx="1">
            <a:schemeClr val="accent5"/>
          </a:lnRef>
          <a:fillRef idx="2">
            <a:schemeClr val="accent5"/>
          </a:fillRef>
          <a:effectRef idx="1">
            <a:schemeClr val="accent5"/>
          </a:effectRef>
          <a:fontRef idx="none"/>
        </p:style>
        <p:txBody>
          <a:bodyPr vert="horz" lIns="91432" tIns="45716" rIns="91432" bIns="45716" rtlCol="0" anchor="ctr"/>
          <a:lstStyle>
            <a:lvl1pPr algn="l">
              <a:defRPr sz="1400" b="1">
                <a:solidFill>
                  <a:schemeClr val="tx1">
                    <a:tint val="75000"/>
                  </a:schemeClr>
                </a:solidFill>
                <a:latin typeface="Trebuchet MS" pitchFamily="34" charset="0"/>
                <a:cs typeface="Kalimati" pitchFamily="2"/>
              </a:defRPr>
            </a:lvl1pPr>
          </a:lstStyle>
          <a:p>
            <a:fld id="{B6B83ED6-A334-4A94-AD80-35C9A1CD06EA}" type="datetime1">
              <a:rPr lang="en-US" smtClean="0"/>
              <a:pPr/>
              <a:t>9/24/2019</a:t>
            </a:fld>
            <a:endParaRPr lang="en-US" dirty="0"/>
          </a:p>
        </p:txBody>
      </p:sp>
      <p:sp>
        <p:nvSpPr>
          <p:cNvPr id="5" name="Footer Placeholder 4"/>
          <p:cNvSpPr>
            <a:spLocks noGrp="1"/>
          </p:cNvSpPr>
          <p:nvPr>
            <p:ph type="ftr" sz="quarter" idx="3"/>
          </p:nvPr>
        </p:nvSpPr>
        <p:spPr>
          <a:xfrm>
            <a:off x="1219201" y="6356355"/>
            <a:ext cx="6400800" cy="501645"/>
          </a:xfrm>
          <a:prstGeom prst="rect">
            <a:avLst/>
          </a:prstGeom>
          <a:ln>
            <a:solidFill>
              <a:schemeClr val="bg1"/>
            </a:solidFill>
          </a:ln>
          <a:effectLst>
            <a:glow rad="228600">
              <a:schemeClr val="accent6">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none"/>
        </p:style>
        <p:txBody>
          <a:bodyPr vert="horz" lIns="91432" tIns="45716" rIns="91432" bIns="45716" rtlCol="0" anchor="ctr"/>
          <a:lstStyle>
            <a:lvl1pPr algn="ctr">
              <a:defRPr sz="2000" b="1">
                <a:solidFill>
                  <a:schemeClr val="tx1"/>
                </a:solidFill>
                <a:latin typeface="Trebuchet MS" pitchFamily="34" charset="0"/>
              </a:defRPr>
            </a:lvl1pPr>
          </a:lstStyle>
          <a:p>
            <a:r>
              <a:rPr lang="ne-NP" smtClean="0"/>
              <a:t>अमेरीकन फौजी किराको व्यवस्थापनका लागि सिफारीश प्रविधिहरु</a:t>
            </a:r>
            <a:endParaRPr lang="en-US" dirty="0"/>
          </a:p>
        </p:txBody>
      </p:sp>
      <p:sp>
        <p:nvSpPr>
          <p:cNvPr id="6" name="Slide Number Placeholder 5"/>
          <p:cNvSpPr>
            <a:spLocks noGrp="1"/>
          </p:cNvSpPr>
          <p:nvPr>
            <p:ph type="sldNum" sz="quarter" idx="4"/>
          </p:nvPr>
        </p:nvSpPr>
        <p:spPr>
          <a:xfrm>
            <a:off x="7687738" y="6400800"/>
            <a:ext cx="1448175" cy="397118"/>
          </a:xfrm>
          <a:prstGeom prst="rect">
            <a:avLst/>
          </a:prstGeom>
          <a:effectLst>
            <a:outerShdw blurRad="40000" dist="20000" dir="5400000" rotWithShape="0">
              <a:srgbClr val="000000">
                <a:alpha val="38000"/>
              </a:srgbClr>
            </a:outerShdw>
            <a:softEdge rad="31750"/>
          </a:effectLst>
        </p:spPr>
        <p:style>
          <a:lnRef idx="1">
            <a:schemeClr val="accent5"/>
          </a:lnRef>
          <a:fillRef idx="2">
            <a:schemeClr val="accent5"/>
          </a:fillRef>
          <a:effectRef idx="1">
            <a:schemeClr val="accent5"/>
          </a:effectRef>
          <a:fontRef idx="none"/>
        </p:style>
        <p:txBody>
          <a:bodyPr vert="horz" lIns="91432" tIns="45716" rIns="91432" bIns="45716" rtlCol="0" anchor="ctr"/>
          <a:lstStyle>
            <a:lvl1pPr algn="ctr">
              <a:defRPr sz="1600" b="1">
                <a:solidFill>
                  <a:schemeClr val="tx1">
                    <a:tint val="75000"/>
                  </a:schemeClr>
                </a:solidFill>
                <a:latin typeface="Arial Rounded MT Bold" pitchFamily="34" charset="0"/>
                <a:cs typeface="Kalimati" pitchFamily="2"/>
              </a:defRPr>
            </a:lvl1pPr>
          </a:lstStyle>
          <a:p>
            <a:fld id="{B6F15528-21DE-4FAA-801E-634DDDAF4B2B}" type="slidenum">
              <a:rPr lang="en-US" smtClean="0"/>
              <a:pPr/>
              <a:t>‹#›</a:t>
            </a:fld>
            <a:endParaRPr lang="en-US" dirty="0"/>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20267"/>
            <a:ext cx="990600" cy="957580"/>
          </a:xfrm>
          <a:prstGeom prst="rect">
            <a:avLst/>
          </a:prstGeom>
        </p:spPr>
      </p:pic>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87738" y="3581400"/>
            <a:ext cx="1456267" cy="807962"/>
          </a:xfrm>
          <a:prstGeom prst="rect">
            <a:avLst/>
          </a:prstGeom>
        </p:spPr>
      </p:pic>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87733" y="0"/>
            <a:ext cx="1456267" cy="998885"/>
          </a:xfrm>
          <a:prstGeom prst="rect">
            <a:avLst/>
          </a:prstGeom>
        </p:spPr>
      </p:pic>
      <p:sp>
        <p:nvSpPr>
          <p:cNvPr id="16" name="Footer Placeholder 4"/>
          <p:cNvSpPr txBox="1">
            <a:spLocks/>
          </p:cNvSpPr>
          <p:nvPr/>
        </p:nvSpPr>
        <p:spPr>
          <a:xfrm rot="16200000">
            <a:off x="-2534995" y="3830814"/>
            <a:ext cx="5410206" cy="304273"/>
          </a:xfrm>
          <a:prstGeom prst="rect">
            <a:avLst/>
          </a:prstGeom>
        </p:spPr>
        <p:txBody>
          <a:bodyPr vert="horz" lIns="91432" tIns="45716" rIns="91432" bIns="45716" rtlCol="0" anchor="ctr"/>
          <a:lstStyle>
            <a:defPPr>
              <a:defRPr lang="en-US"/>
            </a:defPPr>
            <a:lvl1pPr marL="0" algn="ctr" defTabSz="914328" rtl="0" eaLnBrk="1" latinLnBrk="0" hangingPunct="1">
              <a:defRPr sz="1200" kern="1200">
                <a:solidFill>
                  <a:schemeClr val="tx1">
                    <a:tint val="75000"/>
                  </a:schemeClr>
                </a:solidFill>
                <a:latin typeface="Trebuchet MS" pitchFamily="34" charset="0"/>
                <a:ea typeface="+mn-ea"/>
                <a:cs typeface="+mn-cs"/>
              </a:defRPr>
            </a:lvl1pPr>
            <a:lvl2pPr marL="457163" algn="l" defTabSz="914328" rtl="0" eaLnBrk="1" latinLnBrk="0" hangingPunct="1">
              <a:defRPr sz="1800" kern="1200">
                <a:solidFill>
                  <a:schemeClr val="tx1"/>
                </a:solidFill>
                <a:latin typeface="+mn-lt"/>
                <a:ea typeface="+mn-ea"/>
                <a:cs typeface="+mn-cs"/>
              </a:defRPr>
            </a:lvl2pPr>
            <a:lvl3pPr marL="914328" algn="l" defTabSz="914328" rtl="0" eaLnBrk="1" latinLnBrk="0" hangingPunct="1">
              <a:defRPr sz="1800" kern="1200">
                <a:solidFill>
                  <a:schemeClr val="tx1"/>
                </a:solidFill>
                <a:latin typeface="+mn-lt"/>
                <a:ea typeface="+mn-ea"/>
                <a:cs typeface="+mn-cs"/>
              </a:defRPr>
            </a:lvl3pPr>
            <a:lvl4pPr marL="1371490" algn="l" defTabSz="914328" rtl="0" eaLnBrk="1" latinLnBrk="0" hangingPunct="1">
              <a:defRPr sz="1800" kern="1200">
                <a:solidFill>
                  <a:schemeClr val="tx1"/>
                </a:solidFill>
                <a:latin typeface="+mn-lt"/>
                <a:ea typeface="+mn-ea"/>
                <a:cs typeface="+mn-cs"/>
              </a:defRPr>
            </a:lvl4pPr>
            <a:lvl5pPr marL="1828654" algn="l" defTabSz="914328" rtl="0" eaLnBrk="1" latinLnBrk="0" hangingPunct="1">
              <a:defRPr sz="1800" kern="1200">
                <a:solidFill>
                  <a:schemeClr val="tx1"/>
                </a:solidFill>
                <a:latin typeface="+mn-lt"/>
                <a:ea typeface="+mn-ea"/>
                <a:cs typeface="+mn-cs"/>
              </a:defRPr>
            </a:lvl5pPr>
            <a:lvl6pPr marL="2285817" algn="l" defTabSz="914328" rtl="0" eaLnBrk="1" latinLnBrk="0" hangingPunct="1">
              <a:defRPr sz="1800" kern="1200">
                <a:solidFill>
                  <a:schemeClr val="tx1"/>
                </a:solidFill>
                <a:latin typeface="+mn-lt"/>
                <a:ea typeface="+mn-ea"/>
                <a:cs typeface="+mn-cs"/>
              </a:defRPr>
            </a:lvl6pPr>
            <a:lvl7pPr marL="2742980" algn="l" defTabSz="914328" rtl="0" eaLnBrk="1" latinLnBrk="0" hangingPunct="1">
              <a:defRPr sz="1800" kern="1200">
                <a:solidFill>
                  <a:schemeClr val="tx1"/>
                </a:solidFill>
                <a:latin typeface="+mn-lt"/>
                <a:ea typeface="+mn-ea"/>
                <a:cs typeface="+mn-cs"/>
              </a:defRPr>
            </a:lvl7pPr>
            <a:lvl8pPr marL="3200144" algn="l" defTabSz="914328" rtl="0" eaLnBrk="1" latinLnBrk="0" hangingPunct="1">
              <a:defRPr sz="1800" kern="1200">
                <a:solidFill>
                  <a:schemeClr val="tx1"/>
                </a:solidFill>
                <a:latin typeface="+mn-lt"/>
                <a:ea typeface="+mn-ea"/>
                <a:cs typeface="+mn-cs"/>
              </a:defRPr>
            </a:lvl8pPr>
            <a:lvl9pPr marL="3657308" algn="l" defTabSz="914328" rtl="0" eaLnBrk="1" latinLnBrk="0" hangingPunct="1">
              <a:defRPr sz="1800" kern="1200">
                <a:solidFill>
                  <a:schemeClr val="tx1"/>
                </a:solidFill>
                <a:latin typeface="+mn-lt"/>
                <a:ea typeface="+mn-ea"/>
                <a:cs typeface="+mn-cs"/>
              </a:defRPr>
            </a:lvl9pPr>
          </a:lstStyle>
          <a:p>
            <a:r>
              <a:rPr lang="en-US" sz="1100" b="1" dirty="0" smtClean="0">
                <a:solidFill>
                  <a:schemeClr val="accent3">
                    <a:lumMod val="60000"/>
                    <a:lumOff val="40000"/>
                  </a:schemeClr>
                </a:solidFill>
                <a:latin typeface="Bahnschrift" pitchFamily="34" charset="0"/>
              </a:rPr>
              <a:t>Plant</a:t>
            </a:r>
            <a:r>
              <a:rPr lang="en-US" sz="1100" b="1" baseline="0" dirty="0" smtClean="0">
                <a:solidFill>
                  <a:schemeClr val="accent3">
                    <a:lumMod val="60000"/>
                    <a:lumOff val="40000"/>
                  </a:schemeClr>
                </a:solidFill>
                <a:latin typeface="Bahnschrift" pitchFamily="34" charset="0"/>
              </a:rPr>
              <a:t> Quarantine and  Pesticide Management Center, Hariharbhawan</a:t>
            </a:r>
            <a:endParaRPr lang="en-US" sz="1100" b="1" dirty="0">
              <a:solidFill>
                <a:schemeClr val="accent3">
                  <a:lumMod val="60000"/>
                  <a:lumOff val="40000"/>
                </a:schemeClr>
              </a:solidFill>
              <a:latin typeface="Bahnschrift" pitchFamily="34" charset="0"/>
            </a:endParaRPr>
          </a:p>
        </p:txBody>
      </p:sp>
      <p:pic>
        <p:nvPicPr>
          <p:cNvPr id="15" name="Picture 1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687737" y="990600"/>
            <a:ext cx="1470909" cy="1103182"/>
          </a:xfrm>
          <a:prstGeom prst="rect">
            <a:avLst/>
          </a:prstGeom>
        </p:spPr>
      </p:pic>
      <p:pic>
        <p:nvPicPr>
          <p:cNvPr id="17" name="Picture 1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687738" y="2043954"/>
            <a:ext cx="1473810" cy="829018"/>
          </a:xfrm>
          <a:prstGeom prst="rect">
            <a:avLst/>
          </a:prstGeom>
        </p:spPr>
      </p:pic>
      <p:pic>
        <p:nvPicPr>
          <p:cNvPr id="18" name="Picture 1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687738" y="2819400"/>
            <a:ext cx="1473810" cy="829018"/>
          </a:xfrm>
          <a:prstGeom prst="rect">
            <a:avLst/>
          </a:prstGeom>
        </p:spPr>
      </p:pic>
      <p:pic>
        <p:nvPicPr>
          <p:cNvPr id="19" name="Picture 1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687739" y="4343400"/>
            <a:ext cx="1470907" cy="196121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328" rtl="0" eaLnBrk="1" latinLnBrk="0" hangingPunct="1">
        <a:spcBef>
          <a:spcPct val="0"/>
        </a:spcBef>
        <a:buNone/>
        <a:defRPr sz="3600" b="1" kern="1200">
          <a:solidFill>
            <a:schemeClr val="tx1"/>
          </a:solidFill>
          <a:latin typeface="Arial Rounded MT Bold" pitchFamily="34" charset="0"/>
          <a:ea typeface="+mj-ea"/>
          <a:cs typeface="+mj-cs"/>
        </a:defRPr>
      </a:lvl1pPr>
    </p:titleStyle>
    <p:bodyStyle>
      <a:lvl1pPr marL="342872" indent="-342872" algn="l" defTabSz="914328" rtl="0" eaLnBrk="1" latinLnBrk="0" hangingPunct="1">
        <a:spcBef>
          <a:spcPct val="20000"/>
        </a:spcBef>
        <a:buFont typeface="Arial" pitchFamily="34" charset="0"/>
        <a:buChar char="•"/>
        <a:defRPr sz="2800" b="1" kern="1200">
          <a:solidFill>
            <a:schemeClr val="tx1"/>
          </a:solidFill>
          <a:latin typeface="Arial Rounded MT Bold" pitchFamily="34" charset="0"/>
          <a:ea typeface="+mn-ea"/>
          <a:cs typeface="+mn-cs"/>
        </a:defRPr>
      </a:lvl1pPr>
      <a:lvl2pPr marL="742890" indent="-285727" algn="l" defTabSz="914328" rtl="0" eaLnBrk="1" latinLnBrk="0" hangingPunct="1">
        <a:spcBef>
          <a:spcPct val="20000"/>
        </a:spcBef>
        <a:buFont typeface="Arial" pitchFamily="34" charset="0"/>
        <a:buChar char="–"/>
        <a:defRPr sz="2400" b="1" kern="1200">
          <a:solidFill>
            <a:schemeClr val="tx1"/>
          </a:solidFill>
          <a:latin typeface="Arial Rounded MT Bold" pitchFamily="34" charset="0"/>
          <a:ea typeface="+mn-ea"/>
          <a:cs typeface="+mn-cs"/>
        </a:defRPr>
      </a:lvl2pPr>
      <a:lvl3pPr marL="1142908" indent="-228582" algn="l" defTabSz="914328" rtl="0" eaLnBrk="1" latinLnBrk="0" hangingPunct="1">
        <a:spcBef>
          <a:spcPct val="20000"/>
        </a:spcBef>
        <a:buFont typeface="Arial" pitchFamily="34" charset="0"/>
        <a:buChar char="•"/>
        <a:defRPr sz="2000" b="1" kern="1200">
          <a:solidFill>
            <a:schemeClr val="tx1"/>
          </a:solidFill>
          <a:latin typeface="Arial Rounded MT Bold" pitchFamily="34" charset="0"/>
          <a:ea typeface="+mn-ea"/>
          <a:cs typeface="+mn-cs"/>
        </a:defRPr>
      </a:lvl3pPr>
      <a:lvl4pPr marL="1600072" indent="-228582" algn="l" defTabSz="914328" rtl="0" eaLnBrk="1" latinLnBrk="0" hangingPunct="1">
        <a:spcBef>
          <a:spcPct val="20000"/>
        </a:spcBef>
        <a:buFont typeface="Arial" pitchFamily="34" charset="0"/>
        <a:buChar char="–"/>
        <a:defRPr sz="1800" b="1" kern="1200">
          <a:solidFill>
            <a:schemeClr val="tx1"/>
          </a:solidFill>
          <a:latin typeface="Arial Rounded MT Bold" pitchFamily="34" charset="0"/>
          <a:ea typeface="+mn-ea"/>
          <a:cs typeface="+mn-cs"/>
        </a:defRPr>
      </a:lvl4pPr>
      <a:lvl5pPr marL="2057236" indent="-228582" algn="l" defTabSz="914328" rtl="0" eaLnBrk="1" latinLnBrk="0" hangingPunct="1">
        <a:spcBef>
          <a:spcPct val="20000"/>
        </a:spcBef>
        <a:buFont typeface="Arial" pitchFamily="34" charset="0"/>
        <a:buChar char="»"/>
        <a:defRPr sz="1800" b="1" kern="1200">
          <a:solidFill>
            <a:schemeClr val="tx1"/>
          </a:solidFill>
          <a:latin typeface="Arial Rounded MT Bold" pitchFamily="34" charset="0"/>
          <a:ea typeface="+mn-ea"/>
          <a:cs typeface="+mn-cs"/>
        </a:defRPr>
      </a:lvl5pPr>
      <a:lvl6pPr marL="2514399" indent="-228582" algn="l" defTabSz="91432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62" indent="-228582" algn="l" defTabSz="91432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6" indent="-228582" algn="l" defTabSz="91432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8" indent="-228582" algn="l" defTabSz="91432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8" rtl="0" eaLnBrk="1" latinLnBrk="0" hangingPunct="1">
        <a:defRPr sz="1800" kern="1200">
          <a:solidFill>
            <a:schemeClr val="tx1"/>
          </a:solidFill>
          <a:latin typeface="+mn-lt"/>
          <a:ea typeface="+mn-ea"/>
          <a:cs typeface="+mn-cs"/>
        </a:defRPr>
      </a:lvl1pPr>
      <a:lvl2pPr marL="457163" algn="l" defTabSz="914328" rtl="0" eaLnBrk="1" latinLnBrk="0" hangingPunct="1">
        <a:defRPr sz="1800" kern="1200">
          <a:solidFill>
            <a:schemeClr val="tx1"/>
          </a:solidFill>
          <a:latin typeface="+mn-lt"/>
          <a:ea typeface="+mn-ea"/>
          <a:cs typeface="+mn-cs"/>
        </a:defRPr>
      </a:lvl2pPr>
      <a:lvl3pPr marL="914328" algn="l" defTabSz="914328" rtl="0" eaLnBrk="1" latinLnBrk="0" hangingPunct="1">
        <a:defRPr sz="1800" kern="1200">
          <a:solidFill>
            <a:schemeClr val="tx1"/>
          </a:solidFill>
          <a:latin typeface="+mn-lt"/>
          <a:ea typeface="+mn-ea"/>
          <a:cs typeface="+mn-cs"/>
        </a:defRPr>
      </a:lvl3pPr>
      <a:lvl4pPr marL="1371490" algn="l" defTabSz="914328" rtl="0" eaLnBrk="1" latinLnBrk="0" hangingPunct="1">
        <a:defRPr sz="1800" kern="1200">
          <a:solidFill>
            <a:schemeClr val="tx1"/>
          </a:solidFill>
          <a:latin typeface="+mn-lt"/>
          <a:ea typeface="+mn-ea"/>
          <a:cs typeface="+mn-cs"/>
        </a:defRPr>
      </a:lvl4pPr>
      <a:lvl5pPr marL="1828654" algn="l" defTabSz="914328" rtl="0" eaLnBrk="1" latinLnBrk="0" hangingPunct="1">
        <a:defRPr sz="1800" kern="1200">
          <a:solidFill>
            <a:schemeClr val="tx1"/>
          </a:solidFill>
          <a:latin typeface="+mn-lt"/>
          <a:ea typeface="+mn-ea"/>
          <a:cs typeface="+mn-cs"/>
        </a:defRPr>
      </a:lvl5pPr>
      <a:lvl6pPr marL="2285817" algn="l" defTabSz="914328" rtl="0" eaLnBrk="1" latinLnBrk="0" hangingPunct="1">
        <a:defRPr sz="1800" kern="1200">
          <a:solidFill>
            <a:schemeClr val="tx1"/>
          </a:solidFill>
          <a:latin typeface="+mn-lt"/>
          <a:ea typeface="+mn-ea"/>
          <a:cs typeface="+mn-cs"/>
        </a:defRPr>
      </a:lvl6pPr>
      <a:lvl7pPr marL="2742980" algn="l" defTabSz="914328" rtl="0" eaLnBrk="1" latinLnBrk="0" hangingPunct="1">
        <a:defRPr sz="1800" kern="1200">
          <a:solidFill>
            <a:schemeClr val="tx1"/>
          </a:solidFill>
          <a:latin typeface="+mn-lt"/>
          <a:ea typeface="+mn-ea"/>
          <a:cs typeface="+mn-cs"/>
        </a:defRPr>
      </a:lvl7pPr>
      <a:lvl8pPr marL="3200144" algn="l" defTabSz="914328" rtl="0" eaLnBrk="1" latinLnBrk="0" hangingPunct="1">
        <a:defRPr sz="1800" kern="1200">
          <a:solidFill>
            <a:schemeClr val="tx1"/>
          </a:solidFill>
          <a:latin typeface="+mn-lt"/>
          <a:ea typeface="+mn-ea"/>
          <a:cs typeface="+mn-cs"/>
        </a:defRPr>
      </a:lvl8pPr>
      <a:lvl9pPr marL="3657308" algn="l" defTabSz="91432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e-NP" dirty="0" smtClean="0"/>
              <a:t>अमेरीकन फौजी किराको व्यवस्थापनका लागि सिफारीश प्रविधिहरु</a:t>
            </a:r>
            <a:endParaRPr lang="en-US" dirty="0"/>
          </a:p>
        </p:txBody>
      </p:sp>
      <p:sp>
        <p:nvSpPr>
          <p:cNvPr id="3" name="Subtitle 2"/>
          <p:cNvSpPr>
            <a:spLocks noGrp="1"/>
          </p:cNvSpPr>
          <p:nvPr>
            <p:ph type="subTitle" idx="1"/>
          </p:nvPr>
        </p:nvSpPr>
        <p:spPr/>
        <p:txBody>
          <a:bodyPr>
            <a:normAutofit/>
          </a:bodyPr>
          <a:lstStyle/>
          <a:p>
            <a:r>
              <a:rPr lang="ne-NP" sz="3600" dirty="0" smtClean="0"/>
              <a:t>महेशचन्द्र आचार्य /ललित साह</a:t>
            </a:r>
          </a:p>
          <a:p>
            <a:r>
              <a:rPr lang="en-US" sz="2400" dirty="0" smtClean="0"/>
              <a:t>PQPMC/</a:t>
            </a:r>
            <a:r>
              <a:rPr lang="en-US" sz="2400" dirty="0" err="1" smtClean="0"/>
              <a:t>iDE</a:t>
            </a:r>
            <a:r>
              <a:rPr lang="en-US" sz="2400" dirty="0" smtClean="0"/>
              <a:t> Nepal</a:t>
            </a:r>
            <a:endParaRPr lang="ne-NP" sz="2400" dirty="0" smtClean="0"/>
          </a:p>
        </p:txBody>
      </p:sp>
    </p:spTree>
    <p:extLst>
      <p:ext uri="{BB962C8B-B14F-4D97-AF65-F5344CB8AC3E}">
        <p14:creationId xmlns:p14="http://schemas.microsoft.com/office/powerpoint/2010/main" val="36759921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05570C77-941F-4204-ADE4-C504D2FB2255}" type="datetime1">
              <a:rPr lang="en-US" smtClean="0"/>
              <a:t>9/24/2019</a:t>
            </a:fld>
            <a:endParaRPr lang="en-US"/>
          </a:p>
        </p:txBody>
      </p:sp>
      <p:sp>
        <p:nvSpPr>
          <p:cNvPr id="5" name="Footer Placeholder 4"/>
          <p:cNvSpPr>
            <a:spLocks noGrp="1"/>
          </p:cNvSpPr>
          <p:nvPr>
            <p:ph type="ftr" sz="quarter" idx="11"/>
          </p:nvPr>
        </p:nvSpPr>
        <p:spPr/>
        <p:txBody>
          <a:bodyPr/>
          <a:lstStyle/>
          <a:p>
            <a:r>
              <a:rPr lang="ne-NP" smtClean="0"/>
              <a:t>अमेरीकन फौजी किराको व्यवस्थापनका लागि सिफारीश प्रविधिहरु</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10</a:t>
            </a:fld>
            <a:endParaRPr lang="en-US"/>
          </a:p>
        </p:txBody>
      </p:sp>
      <p:sp>
        <p:nvSpPr>
          <p:cNvPr id="7" name="Content Placeholder 6"/>
          <p:cNvSpPr>
            <a:spLocks noGrp="1"/>
          </p:cNvSpPr>
          <p:nvPr>
            <p:ph idx="1"/>
          </p:nvPr>
        </p:nvSpPr>
        <p:spPr/>
        <p:txBody>
          <a:bodyPr/>
          <a:lstStyle/>
          <a:p>
            <a:endParaRPr lang="en-US"/>
          </a:p>
        </p:txBody>
      </p:sp>
      <p:grpSp>
        <p:nvGrpSpPr>
          <p:cNvPr id="8" name="Group 7"/>
          <p:cNvGrpSpPr>
            <a:grpSpLocks/>
          </p:cNvGrpSpPr>
          <p:nvPr/>
        </p:nvGrpSpPr>
        <p:grpSpPr>
          <a:xfrm>
            <a:off x="76200" y="2057400"/>
            <a:ext cx="8305800" cy="3810000"/>
            <a:chOff x="0" y="0"/>
            <a:chExt cx="5791200" cy="182880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3114675" cy="1743075"/>
            </a:xfrm>
            <a:prstGeom prst="rect">
              <a:avLst/>
            </a:prstGeom>
            <a:noFill/>
          </p:spPr>
        </p:pic>
        <p:pic>
          <p:nvPicPr>
            <p:cNvPr id="10" name="Picture 9" descr="D:\FAW lure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7550" y="1162050"/>
              <a:ext cx="666750" cy="666750"/>
            </a:xfrm>
            <a:prstGeom prst="rect">
              <a:avLst/>
            </a:prstGeom>
            <a:noFill/>
            <a:ln>
              <a:noFill/>
            </a:ln>
          </p:spPr>
        </p:pic>
        <p:pic>
          <p:nvPicPr>
            <p:cNvPr id="11" name="Picture 10" descr="D:\Bucket Trap.jpg"/>
            <p:cNvPicPr>
              <a:picLocks noChangeAspect="1"/>
            </p:cNvPicPr>
            <p:nvPr/>
          </p:nvPicPr>
          <p:blipFill rotWithShape="1">
            <a:blip r:embed="rId4">
              <a:extLst>
                <a:ext uri="{28A0092B-C50C-407E-A947-70E740481C1C}">
                  <a14:useLocalDpi xmlns:a14="http://schemas.microsoft.com/office/drawing/2010/main" val="0"/>
                </a:ext>
              </a:extLst>
            </a:blip>
            <a:srcRect b="5104"/>
            <a:stretch/>
          </p:blipFill>
          <p:spPr bwMode="auto">
            <a:xfrm>
              <a:off x="3857625" y="0"/>
              <a:ext cx="1933575" cy="182880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155776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71AE1166-EC14-497F-B13C-5D4969B37E03}" type="datetime1">
              <a:rPr lang="en-US" smtClean="0"/>
              <a:t>9/24/2019</a:t>
            </a:fld>
            <a:endParaRPr lang="en-US"/>
          </a:p>
        </p:txBody>
      </p:sp>
      <p:sp>
        <p:nvSpPr>
          <p:cNvPr id="5" name="Footer Placeholder 4"/>
          <p:cNvSpPr>
            <a:spLocks noGrp="1"/>
          </p:cNvSpPr>
          <p:nvPr>
            <p:ph type="ftr" sz="quarter" idx="11"/>
          </p:nvPr>
        </p:nvSpPr>
        <p:spPr/>
        <p:txBody>
          <a:bodyPr/>
          <a:lstStyle/>
          <a:p>
            <a:r>
              <a:rPr lang="en-US" dirty="0" err="1" smtClean="0"/>
              <a:t>ToT</a:t>
            </a:r>
            <a:r>
              <a:rPr lang="en-US" dirty="0" smtClean="0"/>
              <a:t> on American Fall Armyworm Identification and Management</a:t>
            </a:r>
            <a:endParaRPr lang="en-US" dirty="0"/>
          </a:p>
        </p:txBody>
      </p:sp>
      <p:sp>
        <p:nvSpPr>
          <p:cNvPr id="6" name="Slide Number Placeholder 5"/>
          <p:cNvSpPr>
            <a:spLocks noGrp="1"/>
          </p:cNvSpPr>
          <p:nvPr>
            <p:ph type="sldNum" sz="quarter" idx="12"/>
          </p:nvPr>
        </p:nvSpPr>
        <p:spPr/>
        <p:txBody>
          <a:bodyPr/>
          <a:lstStyle/>
          <a:p>
            <a:fld id="{D49E1896-E7E0-4E6E-9E77-FE81FC3A7FCA}" type="slidenum">
              <a:rPr lang="en-US" smtClean="0"/>
              <a:t>11</a:t>
            </a:fld>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0077" t="1203" r="30077" b="26"/>
          <a:stretch/>
        </p:blipFill>
        <p:spPr bwMode="auto">
          <a:xfrm>
            <a:off x="195940" y="4764"/>
            <a:ext cx="3688067"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478" r="30478"/>
          <a:stretch/>
        </p:blipFill>
        <p:spPr bwMode="auto">
          <a:xfrm>
            <a:off x="3875311" y="0"/>
            <a:ext cx="3638021" cy="698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7801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DFC7516-5E51-4913-A52E-44914F54A13D}" type="datetime1">
              <a:rPr lang="en-US" smtClean="0"/>
              <a:t>9/24/2019</a:t>
            </a:fld>
            <a:endParaRPr lang="en-US"/>
          </a:p>
        </p:txBody>
      </p:sp>
      <p:sp>
        <p:nvSpPr>
          <p:cNvPr id="5" name="Footer Placeholder 4"/>
          <p:cNvSpPr>
            <a:spLocks noGrp="1"/>
          </p:cNvSpPr>
          <p:nvPr>
            <p:ph type="ftr" sz="quarter" idx="11"/>
          </p:nvPr>
        </p:nvSpPr>
        <p:spPr/>
        <p:txBody>
          <a:bodyPr/>
          <a:lstStyle/>
          <a:p>
            <a:r>
              <a:rPr lang="en-US" smtClean="0"/>
              <a:t>ToT on American Fall Armyworm Identification and Management</a:t>
            </a:r>
            <a:endParaRPr lang="en-US"/>
          </a:p>
        </p:txBody>
      </p:sp>
      <p:sp>
        <p:nvSpPr>
          <p:cNvPr id="6" name="Slide Number Placeholder 5"/>
          <p:cNvSpPr>
            <a:spLocks noGrp="1"/>
          </p:cNvSpPr>
          <p:nvPr>
            <p:ph type="sldNum" sz="quarter" idx="12"/>
          </p:nvPr>
        </p:nvSpPr>
        <p:spPr/>
        <p:txBody>
          <a:bodyPr/>
          <a:lstStyle/>
          <a:p>
            <a:fld id="{D49E1896-E7E0-4E6E-9E77-FE81FC3A7FCA}" type="slidenum">
              <a:rPr lang="en-US" smtClean="0"/>
              <a:t>12</a:t>
            </a:fld>
            <a:endParaRPr lang="en-US"/>
          </a:p>
        </p:txBody>
      </p:sp>
      <p:sp>
        <p:nvSpPr>
          <p:cNvPr id="7" name="Title 1"/>
          <p:cNvSpPr txBox="1">
            <a:spLocks/>
          </p:cNvSpPr>
          <p:nvPr/>
        </p:nvSpPr>
        <p:spPr>
          <a:xfrm>
            <a:off x="1052221" y="525291"/>
            <a:ext cx="6030515" cy="729049"/>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n-lt"/>
                <a:ea typeface="+mj-ea"/>
                <a:cs typeface="+mj-cs"/>
              </a:defRPr>
            </a:lvl1pPr>
          </a:lstStyle>
          <a:p>
            <a:r>
              <a:rPr lang="en-US" altLang="en-US" sz="4800" dirty="0" smtClean="0"/>
              <a:t>Naturally occurring predators</a:t>
            </a:r>
            <a:endParaRPr lang="en-IN" altLang="en-US" sz="48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780842" y="1706830"/>
            <a:ext cx="2889647" cy="1914525"/>
          </a:xfrm>
          <a:prstGeom prst="rect">
            <a:avLst/>
          </a:prstGeom>
        </p:spPr>
      </p:pic>
      <p:sp>
        <p:nvSpPr>
          <p:cNvPr id="9" name="TextBox 8"/>
          <p:cNvSpPr txBox="1">
            <a:spLocks noChangeArrowheads="1"/>
          </p:cNvSpPr>
          <p:nvPr/>
        </p:nvSpPr>
        <p:spPr bwMode="auto">
          <a:xfrm>
            <a:off x="2780841" y="4871393"/>
            <a:ext cx="2741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r>
              <a:rPr lang="en-US" altLang="en-US" sz="2000" b="1" i="1" dirty="0" err="1">
                <a:solidFill>
                  <a:prstClr val="black"/>
                </a:solidFill>
              </a:rPr>
              <a:t>Eocanthecona</a:t>
            </a:r>
            <a:r>
              <a:rPr lang="en-US" altLang="en-US" sz="2000" b="1" i="1" dirty="0">
                <a:solidFill>
                  <a:prstClr val="black"/>
                </a:solidFill>
              </a:rPr>
              <a:t> </a:t>
            </a:r>
            <a:r>
              <a:rPr lang="en-US" altLang="en-US" sz="2000" b="1" i="1" dirty="0" err="1">
                <a:solidFill>
                  <a:prstClr val="black"/>
                </a:solidFill>
              </a:rPr>
              <a:t>furcellata</a:t>
            </a:r>
            <a:endParaRPr lang="en-IN" altLang="en-US" sz="2000" b="1" dirty="0">
              <a:solidFill>
                <a:prstClr val="black"/>
              </a:solidFill>
            </a:endParaRPr>
          </a:p>
        </p:txBody>
      </p:sp>
      <p:sp>
        <p:nvSpPr>
          <p:cNvPr id="10" name="TextBox 9"/>
          <p:cNvSpPr txBox="1">
            <a:spLocks noChangeArrowheads="1"/>
          </p:cNvSpPr>
          <p:nvPr/>
        </p:nvSpPr>
        <p:spPr bwMode="auto">
          <a:xfrm>
            <a:off x="2966962" y="3577274"/>
            <a:ext cx="30884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r>
              <a:rPr lang="en-US" altLang="en-US" sz="2000" b="1" i="1" dirty="0" err="1">
                <a:solidFill>
                  <a:prstClr val="black"/>
                </a:solidFill>
              </a:rPr>
              <a:t>Andrallus</a:t>
            </a:r>
            <a:r>
              <a:rPr lang="en-US" altLang="en-US" sz="2000" b="1" i="1" dirty="0">
                <a:solidFill>
                  <a:prstClr val="black"/>
                </a:solidFill>
              </a:rPr>
              <a:t> </a:t>
            </a:r>
            <a:r>
              <a:rPr lang="en-US" altLang="en-US" sz="2000" b="1" i="1" dirty="0" err="1">
                <a:solidFill>
                  <a:prstClr val="black"/>
                </a:solidFill>
              </a:rPr>
              <a:t>spinidens</a:t>
            </a:r>
            <a:r>
              <a:rPr lang="en-US" altLang="en-US" sz="2000" b="1" i="1" dirty="0">
                <a:solidFill>
                  <a:prstClr val="black"/>
                </a:solidFill>
              </a:rPr>
              <a:t> </a:t>
            </a:r>
          </a:p>
        </p:txBody>
      </p:sp>
      <p:pic>
        <p:nvPicPr>
          <p:cNvPr id="11" name="Picture 4" descr="earwig feeding on spofr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8957" y="1716552"/>
            <a:ext cx="2130029"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98957" y="5421775"/>
            <a:ext cx="1933543" cy="400110"/>
          </a:xfrm>
          <a:prstGeom prst="rect">
            <a:avLst/>
          </a:prstGeom>
          <a:noFill/>
        </p:spPr>
        <p:txBody>
          <a:bodyPr wrap="none" rtlCol="0">
            <a:spAutoFit/>
          </a:bodyPr>
          <a:lstStyle/>
          <a:p>
            <a:r>
              <a:rPr lang="en-US" sz="2000" b="1" dirty="0"/>
              <a:t>Earwig </a:t>
            </a:r>
            <a:r>
              <a:rPr lang="en-US" sz="2000" b="1" i="1" dirty="0" err="1"/>
              <a:t>Forficula</a:t>
            </a:r>
            <a:r>
              <a:rPr lang="en-US" sz="2000" b="1" i="1" dirty="0"/>
              <a:t> </a:t>
            </a:r>
            <a:r>
              <a:rPr lang="en-US" sz="2000" b="1" dirty="0"/>
              <a:t>sp.</a:t>
            </a: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826" y="1262729"/>
            <a:ext cx="203001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295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smtClean="0"/>
              <a:t>4.2 Parasitoids</a:t>
            </a:r>
            <a:r>
              <a:rPr lang="en-US" i="1" dirty="0"/>
              <a:t>:</a:t>
            </a:r>
            <a:r>
              <a:rPr lang="en-US" b="1" dirty="0"/>
              <a:t> </a:t>
            </a:r>
            <a:br>
              <a:rPr lang="en-US" b="1" dirty="0"/>
            </a:br>
            <a:endParaRPr lang="en-US" dirty="0"/>
          </a:p>
        </p:txBody>
      </p:sp>
      <p:sp>
        <p:nvSpPr>
          <p:cNvPr id="3" name="Content Placeholder 2"/>
          <p:cNvSpPr>
            <a:spLocks noGrp="1"/>
          </p:cNvSpPr>
          <p:nvPr>
            <p:ph idx="1"/>
          </p:nvPr>
        </p:nvSpPr>
        <p:spPr/>
        <p:txBody>
          <a:bodyPr>
            <a:normAutofit fontScale="85000" lnSpcReduction="10000"/>
          </a:bodyPr>
          <a:lstStyle/>
          <a:p>
            <a:r>
              <a:rPr lang="en-US" dirty="0"/>
              <a:t>These include </a:t>
            </a:r>
            <a:r>
              <a:rPr lang="en-US" i="1" dirty="0" err="1"/>
              <a:t>Telenomus</a:t>
            </a:r>
            <a:r>
              <a:rPr lang="en-US" i="1" dirty="0"/>
              <a:t> </a:t>
            </a:r>
            <a:r>
              <a:rPr lang="en-US" i="1" dirty="0" err="1"/>
              <a:t>remus</a:t>
            </a:r>
            <a:r>
              <a:rPr lang="en-US" dirty="0"/>
              <a:t> Nixon (Hymenoptera: </a:t>
            </a:r>
            <a:r>
              <a:rPr lang="en-US" dirty="0" err="1"/>
              <a:t>Platygastridae</a:t>
            </a:r>
            <a:r>
              <a:rPr lang="en-US" dirty="0"/>
              <a:t>), </a:t>
            </a:r>
            <a:r>
              <a:rPr lang="en-US" i="1" dirty="0" err="1"/>
              <a:t>Chelonus</a:t>
            </a:r>
            <a:r>
              <a:rPr lang="en-US" i="1" dirty="0"/>
              <a:t> </a:t>
            </a:r>
            <a:r>
              <a:rPr lang="en-US" i="1" dirty="0" err="1"/>
              <a:t>insularis</a:t>
            </a:r>
            <a:r>
              <a:rPr lang="en-US" dirty="0"/>
              <a:t> Cresson (Hymenoptera: </a:t>
            </a:r>
            <a:r>
              <a:rPr lang="en-US" dirty="0" err="1"/>
              <a:t>Braconidae</a:t>
            </a:r>
            <a:r>
              <a:rPr lang="en-US" dirty="0"/>
              <a:t>), </a:t>
            </a:r>
            <a:r>
              <a:rPr lang="en-US" i="1" dirty="0" err="1"/>
              <a:t>Cotesia</a:t>
            </a:r>
            <a:r>
              <a:rPr lang="en-US" i="1" dirty="0"/>
              <a:t> </a:t>
            </a:r>
            <a:r>
              <a:rPr lang="en-US" i="1" dirty="0" err="1"/>
              <a:t>marginiventris</a:t>
            </a:r>
            <a:r>
              <a:rPr lang="en-US" dirty="0"/>
              <a:t> Cresson (Hymenoptera: </a:t>
            </a:r>
            <a:r>
              <a:rPr lang="en-US" dirty="0" err="1"/>
              <a:t>Braconidae</a:t>
            </a:r>
            <a:r>
              <a:rPr lang="en-US" dirty="0"/>
              <a:t>), </a:t>
            </a:r>
            <a:r>
              <a:rPr lang="en-US" i="1" dirty="0" err="1"/>
              <a:t>Trichogramma</a:t>
            </a:r>
            <a:r>
              <a:rPr lang="en-US" dirty="0"/>
              <a:t> spp. (Hymenoptera: </a:t>
            </a:r>
            <a:r>
              <a:rPr lang="en-US" dirty="0" err="1"/>
              <a:t>Trichogrammatidae</a:t>
            </a:r>
            <a:r>
              <a:rPr lang="en-US" dirty="0"/>
              <a:t>), Fly parasitoids: </a:t>
            </a:r>
            <a:r>
              <a:rPr lang="en-US" i="1" dirty="0" err="1"/>
              <a:t>Archytas</a:t>
            </a:r>
            <a:r>
              <a:rPr lang="en-US" dirty="0"/>
              <a:t>, </a:t>
            </a:r>
            <a:r>
              <a:rPr lang="en-US" i="1" dirty="0" err="1"/>
              <a:t>Winthemia</a:t>
            </a:r>
            <a:r>
              <a:rPr lang="en-US" dirty="0"/>
              <a:t> and </a:t>
            </a:r>
            <a:r>
              <a:rPr lang="en-US" i="1" dirty="0" err="1"/>
              <a:t>Lespesia</a:t>
            </a:r>
            <a:r>
              <a:rPr lang="en-US" dirty="0"/>
              <a:t> (</a:t>
            </a:r>
            <a:r>
              <a:rPr lang="en-US" dirty="0" err="1"/>
              <a:t>Diptera</a:t>
            </a:r>
            <a:r>
              <a:rPr lang="en-US" dirty="0"/>
              <a:t>: </a:t>
            </a:r>
            <a:r>
              <a:rPr lang="en-US" dirty="0" err="1"/>
              <a:t>Tachinidae</a:t>
            </a:r>
            <a:r>
              <a:rPr lang="en-US" dirty="0"/>
              <a:t>). </a:t>
            </a:r>
          </a:p>
          <a:p>
            <a:r>
              <a:rPr lang="en-US" dirty="0"/>
              <a:t>FAW can also be managed by the release of parasitoids </a:t>
            </a:r>
            <a:r>
              <a:rPr lang="en-US" i="1" dirty="0" err="1"/>
              <a:t>Trichogramma</a:t>
            </a:r>
            <a:r>
              <a:rPr lang="en-US" i="1" dirty="0"/>
              <a:t> </a:t>
            </a:r>
            <a:r>
              <a:rPr lang="en-US" i="1" dirty="0" err="1"/>
              <a:t>chilonis</a:t>
            </a:r>
            <a:r>
              <a:rPr lang="en-US" i="1" dirty="0"/>
              <a:t> or T. </a:t>
            </a:r>
            <a:r>
              <a:rPr lang="en-US" i="1" dirty="0" err="1"/>
              <a:t>pretiosum</a:t>
            </a:r>
            <a:r>
              <a:rPr lang="en-US" i="1" dirty="0"/>
              <a:t> </a:t>
            </a:r>
            <a:r>
              <a:rPr lang="en-US" dirty="0"/>
              <a:t>@100000/ha.</a:t>
            </a:r>
            <a:r>
              <a:rPr lang="en-US" i="1" dirty="0"/>
              <a:t>, </a:t>
            </a:r>
            <a:r>
              <a:rPr lang="en-US" i="1" dirty="0" err="1"/>
              <a:t>Telenomus</a:t>
            </a:r>
            <a:r>
              <a:rPr lang="en-US" i="1" dirty="0"/>
              <a:t> </a:t>
            </a:r>
            <a:r>
              <a:rPr lang="en-US" i="1" dirty="0" err="1"/>
              <a:t>remus</a:t>
            </a:r>
            <a:r>
              <a:rPr lang="en-US" i="1" dirty="0"/>
              <a:t> @ </a:t>
            </a:r>
            <a:r>
              <a:rPr lang="en-US" dirty="0"/>
              <a:t>50000/ha and </a:t>
            </a:r>
            <a:r>
              <a:rPr lang="en-US" i="1" dirty="0" err="1"/>
              <a:t>Bracon</a:t>
            </a:r>
            <a:r>
              <a:rPr lang="en-US" i="1" dirty="0"/>
              <a:t> </a:t>
            </a:r>
            <a:r>
              <a:rPr lang="en-US" i="1" dirty="0" err="1"/>
              <a:t>hebetor</a:t>
            </a:r>
            <a:r>
              <a:rPr lang="en-US" i="1" dirty="0"/>
              <a:t> </a:t>
            </a:r>
            <a:r>
              <a:rPr lang="en-US" dirty="0"/>
              <a:t>@ 50,000/ha.</a:t>
            </a:r>
          </a:p>
          <a:p>
            <a:endParaRPr lang="en-US" dirty="0"/>
          </a:p>
        </p:txBody>
      </p:sp>
      <p:sp>
        <p:nvSpPr>
          <p:cNvPr id="4" name="Date Placeholder 3"/>
          <p:cNvSpPr>
            <a:spLocks noGrp="1"/>
          </p:cNvSpPr>
          <p:nvPr>
            <p:ph type="dt" sz="half" idx="10"/>
          </p:nvPr>
        </p:nvSpPr>
        <p:spPr/>
        <p:txBody>
          <a:bodyPr/>
          <a:lstStyle/>
          <a:p>
            <a:fld id="{14B7A0E5-3113-4E38-AD1E-63BC9B030383}" type="datetime1">
              <a:rPr lang="en-US" smtClean="0"/>
              <a:t>9/24/2019</a:t>
            </a:fld>
            <a:endParaRPr lang="en-US"/>
          </a:p>
        </p:txBody>
      </p:sp>
      <p:sp>
        <p:nvSpPr>
          <p:cNvPr id="5" name="Footer Placeholder 4"/>
          <p:cNvSpPr>
            <a:spLocks noGrp="1"/>
          </p:cNvSpPr>
          <p:nvPr>
            <p:ph type="ftr" sz="quarter" idx="11"/>
          </p:nvPr>
        </p:nvSpPr>
        <p:spPr/>
        <p:txBody>
          <a:bodyPr/>
          <a:lstStyle/>
          <a:p>
            <a:r>
              <a:rPr lang="en-US" smtClean="0"/>
              <a:t>ToT on American Fall Armyworm Identification and Management</a:t>
            </a:r>
            <a:endParaRPr lang="en-US"/>
          </a:p>
        </p:txBody>
      </p:sp>
      <p:sp>
        <p:nvSpPr>
          <p:cNvPr id="6" name="Slide Number Placeholder 5"/>
          <p:cNvSpPr>
            <a:spLocks noGrp="1"/>
          </p:cNvSpPr>
          <p:nvPr>
            <p:ph type="sldNum" sz="quarter" idx="12"/>
          </p:nvPr>
        </p:nvSpPr>
        <p:spPr/>
        <p:txBody>
          <a:bodyPr/>
          <a:lstStyle/>
          <a:p>
            <a:fld id="{D49E1896-E7E0-4E6E-9E77-FE81FC3A7FCA}" type="slidenum">
              <a:rPr lang="en-US" smtClean="0"/>
              <a:t>13</a:t>
            </a:fld>
            <a:endParaRPr lang="en-US"/>
          </a:p>
        </p:txBody>
      </p:sp>
    </p:spTree>
    <p:extLst>
      <p:ext uri="{BB962C8B-B14F-4D97-AF65-F5344CB8AC3E}">
        <p14:creationId xmlns:p14="http://schemas.microsoft.com/office/powerpoint/2010/main" val="2706414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err="1" smtClean="0"/>
              <a:t>Trichogramma</a:t>
            </a:r>
            <a:r>
              <a:rPr lang="en-US" sz="3200" dirty="0" smtClean="0"/>
              <a:t> </a:t>
            </a:r>
            <a:r>
              <a:rPr lang="en-US" sz="3200" dirty="0" err="1" smtClean="0"/>
              <a:t>pretiosum</a:t>
            </a:r>
            <a:r>
              <a:rPr lang="en-US" sz="3200" dirty="0" smtClean="0"/>
              <a:t> and </a:t>
            </a:r>
            <a:r>
              <a:rPr lang="en-US" sz="3200" dirty="0" err="1" smtClean="0"/>
              <a:t>Telenomus</a:t>
            </a:r>
            <a:r>
              <a:rPr lang="en-US" sz="3200" dirty="0" smtClean="0"/>
              <a:t> </a:t>
            </a:r>
            <a:r>
              <a:rPr lang="en-US" sz="3200" dirty="0" err="1" smtClean="0"/>
              <a:t>remeus</a:t>
            </a:r>
            <a:r>
              <a:rPr lang="en-US" sz="3200" dirty="0" smtClean="0"/>
              <a:t>: potential indigenous parasitoids</a:t>
            </a:r>
            <a:endParaRPr lang="en-US" sz="3200" dirty="0"/>
          </a:p>
        </p:txBody>
      </p:sp>
      <p:sp>
        <p:nvSpPr>
          <p:cNvPr id="4" name="Date Placeholder 3"/>
          <p:cNvSpPr>
            <a:spLocks noGrp="1"/>
          </p:cNvSpPr>
          <p:nvPr>
            <p:ph type="dt" sz="half" idx="10"/>
          </p:nvPr>
        </p:nvSpPr>
        <p:spPr/>
        <p:txBody>
          <a:bodyPr/>
          <a:lstStyle/>
          <a:p>
            <a:fld id="{6DFC7516-5E51-4913-A52E-44914F54A13D}" type="datetime1">
              <a:rPr lang="en-US" smtClean="0"/>
              <a:t>9/24/2019</a:t>
            </a:fld>
            <a:endParaRPr lang="en-US"/>
          </a:p>
        </p:txBody>
      </p:sp>
      <p:sp>
        <p:nvSpPr>
          <p:cNvPr id="5" name="Footer Placeholder 4"/>
          <p:cNvSpPr>
            <a:spLocks noGrp="1"/>
          </p:cNvSpPr>
          <p:nvPr>
            <p:ph type="ftr" sz="quarter" idx="11"/>
          </p:nvPr>
        </p:nvSpPr>
        <p:spPr/>
        <p:txBody>
          <a:bodyPr/>
          <a:lstStyle/>
          <a:p>
            <a:r>
              <a:rPr lang="en-US" smtClean="0"/>
              <a:t>ToT on American Fall Armyworm Identification and Management</a:t>
            </a:r>
            <a:endParaRPr lang="en-US"/>
          </a:p>
        </p:txBody>
      </p:sp>
      <p:sp>
        <p:nvSpPr>
          <p:cNvPr id="6" name="Slide Number Placeholder 5"/>
          <p:cNvSpPr>
            <a:spLocks noGrp="1"/>
          </p:cNvSpPr>
          <p:nvPr>
            <p:ph type="sldNum" sz="quarter" idx="12"/>
          </p:nvPr>
        </p:nvSpPr>
        <p:spPr/>
        <p:txBody>
          <a:bodyPr/>
          <a:lstStyle/>
          <a:p>
            <a:fld id="{D49E1896-E7E0-4E6E-9E77-FE81FC3A7FCA}" type="slidenum">
              <a:rPr lang="en-US" smtClean="0"/>
              <a:t>14</a:t>
            </a:fld>
            <a:endParaRPr lang="en-US"/>
          </a:p>
        </p:txBody>
      </p:sp>
      <p:pic>
        <p:nvPicPr>
          <p:cNvPr id="7" name="Content Placeholder 6"/>
          <p:cNvPicPr>
            <a:picLocks noGrp="1" noChangeAspect="1"/>
          </p:cNvPicPr>
          <p:nvPr>
            <p:ph idx="1"/>
          </p:nvPr>
        </p:nvPicPr>
        <p:blipFill rotWithShape="1">
          <a:blip r:embed="rId2"/>
          <a:srcRect t="45457" r="170"/>
          <a:stretch/>
        </p:blipFill>
        <p:spPr>
          <a:xfrm>
            <a:off x="1984716" y="2336801"/>
            <a:ext cx="4328999" cy="2468563"/>
          </a:xfrm>
          <a:prstGeom prst="rect">
            <a:avLst/>
          </a:prstGeom>
        </p:spPr>
      </p:pic>
    </p:spTree>
    <p:extLst>
      <p:ext uri="{BB962C8B-B14F-4D97-AF65-F5344CB8AC3E}">
        <p14:creationId xmlns:p14="http://schemas.microsoft.com/office/powerpoint/2010/main" val="3533846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DFC7516-5E51-4913-A52E-44914F54A13D}" type="datetime1">
              <a:rPr lang="en-US" smtClean="0"/>
              <a:t>9/24/2019</a:t>
            </a:fld>
            <a:endParaRPr lang="en-US"/>
          </a:p>
        </p:txBody>
      </p:sp>
      <p:sp>
        <p:nvSpPr>
          <p:cNvPr id="5" name="Footer Placeholder 4"/>
          <p:cNvSpPr>
            <a:spLocks noGrp="1"/>
          </p:cNvSpPr>
          <p:nvPr>
            <p:ph type="ftr" sz="quarter" idx="11"/>
          </p:nvPr>
        </p:nvSpPr>
        <p:spPr/>
        <p:txBody>
          <a:bodyPr/>
          <a:lstStyle/>
          <a:p>
            <a:r>
              <a:rPr lang="en-US" smtClean="0"/>
              <a:t>ToT on American Fall Armyworm Identification and Management</a:t>
            </a:r>
            <a:endParaRPr lang="en-US"/>
          </a:p>
        </p:txBody>
      </p:sp>
      <p:sp>
        <p:nvSpPr>
          <p:cNvPr id="6" name="Slide Number Placeholder 5"/>
          <p:cNvSpPr>
            <a:spLocks noGrp="1"/>
          </p:cNvSpPr>
          <p:nvPr>
            <p:ph type="sldNum" sz="quarter" idx="12"/>
          </p:nvPr>
        </p:nvSpPr>
        <p:spPr/>
        <p:txBody>
          <a:bodyPr/>
          <a:lstStyle/>
          <a:p>
            <a:fld id="{D49E1896-E7E0-4E6E-9E77-FE81FC3A7FCA}" type="slidenum">
              <a:rPr lang="en-US" smtClean="0"/>
              <a:t>15</a:t>
            </a:fld>
            <a:endParaRPr lang="en-US"/>
          </a:p>
        </p:txBody>
      </p:sp>
      <p:sp>
        <p:nvSpPr>
          <p:cNvPr id="7" name="Rectangle 6"/>
          <p:cNvSpPr/>
          <p:nvPr/>
        </p:nvSpPr>
        <p:spPr>
          <a:xfrm>
            <a:off x="2109113" y="464201"/>
            <a:ext cx="5121976" cy="400110"/>
          </a:xfrm>
          <a:prstGeom prst="rect">
            <a:avLst/>
          </a:prstGeom>
        </p:spPr>
        <p:txBody>
          <a:bodyPr wrap="square">
            <a:spAutoFit/>
          </a:bodyPr>
          <a:lstStyle/>
          <a:p>
            <a:r>
              <a:rPr lang="en-US" sz="2000" b="1" dirty="0" smtClean="0">
                <a:solidFill>
                  <a:schemeClr val="tx1">
                    <a:lumMod val="85000"/>
                    <a:lumOff val="15000"/>
                  </a:schemeClr>
                </a:solidFill>
                <a:latin typeface="Arial" panose="020B0604020202020204" pitchFamily="34" charset="0"/>
                <a:cs typeface="Arial" panose="020B0604020202020204" pitchFamily="34" charset="0"/>
              </a:rPr>
              <a:t>Parasitoids </a:t>
            </a:r>
            <a:r>
              <a:rPr lang="en-US" sz="2000" b="1" dirty="0">
                <a:solidFill>
                  <a:schemeClr val="tx1">
                    <a:lumMod val="85000"/>
                    <a:lumOff val="15000"/>
                  </a:schemeClr>
                </a:solidFill>
                <a:latin typeface="Arial" panose="020B0604020202020204" pitchFamily="34" charset="0"/>
                <a:cs typeface="Arial" panose="020B0604020202020204" pitchFamily="34" charset="0"/>
              </a:rPr>
              <a:t>of </a:t>
            </a:r>
            <a:r>
              <a:rPr lang="en-US" sz="2000" b="1" dirty="0" smtClean="0">
                <a:solidFill>
                  <a:schemeClr val="tx1">
                    <a:lumMod val="85000"/>
                    <a:lumOff val="15000"/>
                  </a:schemeClr>
                </a:solidFill>
                <a:latin typeface="Arial" panose="020B0604020202020204" pitchFamily="34" charset="0"/>
                <a:cs typeface="Arial" panose="020B0604020202020204" pitchFamily="34" charset="0"/>
              </a:rPr>
              <a:t>FAW</a:t>
            </a:r>
            <a:endParaRPr lang="en-US" sz="20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8" name="Picture 2" descr="parasitoid plat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79" t="3447" r="71735" b="80502"/>
          <a:stretch/>
        </p:blipFill>
        <p:spPr bwMode="auto">
          <a:xfrm>
            <a:off x="2549479" y="1844826"/>
            <a:ext cx="1317932" cy="134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21287" y="3212976"/>
            <a:ext cx="1922321" cy="400110"/>
          </a:xfrm>
          <a:prstGeom prst="rect">
            <a:avLst/>
          </a:prstGeom>
        </p:spPr>
        <p:txBody>
          <a:bodyPr wrap="none">
            <a:spAutoFit/>
          </a:bodyPr>
          <a:lstStyle/>
          <a:p>
            <a:pPr>
              <a:defRPr/>
            </a:pPr>
            <a:r>
              <a:rPr lang="en-US" sz="1600" i="1" kern="0" dirty="0">
                <a:solidFill>
                  <a:sysClr val="windowText" lastClr="000000"/>
                </a:solidFill>
                <a:latin typeface="Arial" panose="020B0604020202020204" pitchFamily="34" charset="0"/>
                <a:cs typeface="Arial" panose="020B0604020202020204" pitchFamily="34" charset="0"/>
              </a:rPr>
              <a:t>Trichogramma</a:t>
            </a:r>
            <a:r>
              <a:rPr lang="en-US" sz="1600" kern="0" dirty="0">
                <a:solidFill>
                  <a:sysClr val="windowText" lastClr="000000"/>
                </a:solidFill>
                <a:latin typeface="Arial" panose="020B0604020202020204" pitchFamily="34" charset="0"/>
                <a:cs typeface="Arial" panose="020B0604020202020204" pitchFamily="34" charset="0"/>
              </a:rPr>
              <a:t> sp</a:t>
            </a:r>
            <a:r>
              <a:rPr lang="en-US" sz="2000" kern="0" dirty="0">
                <a:solidFill>
                  <a:sysClr val="windowText" lastClr="000000"/>
                </a:solidFill>
                <a:latin typeface="Arial" panose="020B0604020202020204" pitchFamily="34" charset="0"/>
                <a:cs typeface="Arial" panose="020B0604020202020204" pitchFamily="34" charset="0"/>
              </a:rPr>
              <a:t>. </a:t>
            </a:r>
            <a:endParaRPr lang="en-US" sz="2000" kern="0" dirty="0">
              <a:solidFill>
                <a:sysClr val="windowText" lastClr="000000"/>
              </a:solidFill>
            </a:endParaRPr>
          </a:p>
        </p:txBody>
      </p:sp>
      <p:sp>
        <p:nvSpPr>
          <p:cNvPr id="10" name="Rectangle 9"/>
          <p:cNvSpPr/>
          <p:nvPr/>
        </p:nvSpPr>
        <p:spPr>
          <a:xfrm>
            <a:off x="2572728" y="3244914"/>
            <a:ext cx="1587294" cy="338554"/>
          </a:xfrm>
          <a:prstGeom prst="rect">
            <a:avLst/>
          </a:prstGeom>
        </p:spPr>
        <p:txBody>
          <a:bodyPr wrap="none">
            <a:spAutoFit/>
          </a:bodyPr>
          <a:lstStyle/>
          <a:p>
            <a:pPr>
              <a:defRPr/>
            </a:pPr>
            <a:r>
              <a:rPr lang="en-US" sz="1600" i="1" kern="0" dirty="0" err="1">
                <a:solidFill>
                  <a:sysClr val="windowText" lastClr="000000"/>
                </a:solidFill>
                <a:latin typeface="Arial" panose="020B0604020202020204" pitchFamily="34" charset="0"/>
                <a:cs typeface="Arial" panose="020B0604020202020204" pitchFamily="34" charset="0"/>
              </a:rPr>
              <a:t>Telenomus</a:t>
            </a:r>
            <a:r>
              <a:rPr lang="en-US" sz="1600" kern="0" dirty="0">
                <a:solidFill>
                  <a:sysClr val="windowText" lastClr="000000"/>
                </a:solidFill>
                <a:latin typeface="Arial" panose="020B0604020202020204" pitchFamily="34" charset="0"/>
                <a:cs typeface="Arial" panose="020B0604020202020204" pitchFamily="34" charset="0"/>
              </a:rPr>
              <a:t> sp. </a:t>
            </a:r>
            <a:endParaRPr lang="en-US" sz="1600" kern="0" dirty="0">
              <a:solidFill>
                <a:sysClr val="windowText" lastClr="000000"/>
              </a:solidFill>
            </a:endParaRPr>
          </a:p>
        </p:txBody>
      </p:sp>
      <p:sp>
        <p:nvSpPr>
          <p:cNvPr id="11" name="Rectangle 10"/>
          <p:cNvSpPr/>
          <p:nvPr/>
        </p:nvSpPr>
        <p:spPr>
          <a:xfrm>
            <a:off x="4116507" y="1142984"/>
            <a:ext cx="3437334" cy="646331"/>
          </a:xfrm>
          <a:prstGeom prst="rect">
            <a:avLst/>
          </a:prstGeom>
        </p:spPr>
        <p:txBody>
          <a:bodyPr wrap="square">
            <a:spAutoFit/>
          </a:bodyPr>
          <a:lstStyle/>
          <a:p>
            <a:r>
              <a:rPr lang="en-US" b="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        Larval </a:t>
            </a:r>
            <a:r>
              <a:rPr lang="en-US" b="1" dirty="0" err="1">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Braconidae</a:t>
            </a:r>
            <a:r>
              <a:rPr lang="en-US" b="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  parasitoids</a:t>
            </a:r>
            <a:endParaRPr lang="en-US"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2" name="Picture 3" descr="E:\2018\Spodoptera frugiperda\side A.jpg"/>
          <p:cNvPicPr>
            <a:picLocks noChangeAspect="1" noChangeArrowheads="1"/>
          </p:cNvPicPr>
          <p:nvPr/>
        </p:nvPicPr>
        <p:blipFill>
          <a:blip r:embed="rId3" cstate="print"/>
          <a:srcRect/>
          <a:stretch>
            <a:fillRect/>
          </a:stretch>
        </p:blipFill>
        <p:spPr bwMode="auto">
          <a:xfrm>
            <a:off x="4062928" y="1714490"/>
            <a:ext cx="1545563" cy="1433867"/>
          </a:xfrm>
          <a:prstGeom prst="rect">
            <a:avLst/>
          </a:prstGeom>
          <a:noFill/>
        </p:spPr>
      </p:pic>
      <p:pic>
        <p:nvPicPr>
          <p:cNvPr id="13" name="Picture 4" descr="E:\2018\Spodoptera frugiperda\NE complex\Final2.jpg"/>
          <p:cNvPicPr>
            <a:picLocks noChangeAspect="1" noChangeArrowheads="1"/>
          </p:cNvPicPr>
          <p:nvPr/>
        </p:nvPicPr>
        <p:blipFill>
          <a:blip r:embed="rId4" cstate="print"/>
          <a:srcRect/>
          <a:stretch>
            <a:fillRect/>
          </a:stretch>
        </p:blipFill>
        <p:spPr bwMode="auto">
          <a:xfrm>
            <a:off x="983305" y="1844824"/>
            <a:ext cx="1302284" cy="1289440"/>
          </a:xfrm>
          <a:prstGeom prst="rect">
            <a:avLst/>
          </a:prstGeom>
          <a:noFill/>
        </p:spPr>
      </p:pic>
      <p:pic>
        <p:nvPicPr>
          <p:cNvPr id="14" name="Picture 2" descr="E:\2018\Spodoptera frugiperda\Campoletis\Male campoletis.jpg"/>
          <p:cNvPicPr>
            <a:picLocks noChangeAspect="1" noChangeArrowheads="1"/>
          </p:cNvPicPr>
          <p:nvPr/>
        </p:nvPicPr>
        <p:blipFill>
          <a:blip r:embed="rId5" cstate="print"/>
          <a:srcRect/>
          <a:stretch>
            <a:fillRect/>
          </a:stretch>
        </p:blipFill>
        <p:spPr bwMode="auto">
          <a:xfrm>
            <a:off x="1037311" y="3861048"/>
            <a:ext cx="1766950" cy="1944216"/>
          </a:xfrm>
          <a:prstGeom prst="rect">
            <a:avLst/>
          </a:prstGeom>
          <a:noFill/>
        </p:spPr>
      </p:pic>
      <p:pic>
        <p:nvPicPr>
          <p:cNvPr id="15" name="Picture 2" descr="parasitoid plat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051" t="72202" r="31210"/>
          <a:stretch/>
        </p:blipFill>
        <p:spPr bwMode="auto">
          <a:xfrm>
            <a:off x="3004900" y="3552188"/>
            <a:ext cx="1529135" cy="137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2936460" y="4795495"/>
            <a:ext cx="2134717" cy="738664"/>
          </a:xfrm>
          <a:prstGeom prst="rect">
            <a:avLst/>
          </a:prstGeom>
        </p:spPr>
        <p:txBody>
          <a:bodyPr wrap="square">
            <a:spAutoFit/>
          </a:bodyPr>
          <a:lstStyle/>
          <a:p>
            <a:r>
              <a:rPr lang="en-US" sz="1400" b="1" dirty="0">
                <a:solidFill>
                  <a:schemeClr val="bg2">
                    <a:lumMod val="25000"/>
                  </a:schemeClr>
                </a:solidFill>
                <a:latin typeface="Arial" panose="020B0604020202020204" pitchFamily="34" charset="0"/>
                <a:ea typeface="Calibri" panose="020F0502020204030204" pitchFamily="34" charset="0"/>
                <a:cs typeface="Arial" panose="020B0604020202020204" pitchFamily="34" charset="0"/>
              </a:rPr>
              <a:t>Larval-</a:t>
            </a:r>
            <a:r>
              <a:rPr lang="en-US" sz="1400" b="1" dirty="0" err="1">
                <a:solidFill>
                  <a:schemeClr val="bg2">
                    <a:lumMod val="25000"/>
                  </a:schemeClr>
                </a:solidFill>
                <a:latin typeface="Arial" panose="020B0604020202020204" pitchFamily="34" charset="0"/>
                <a:ea typeface="Calibri" panose="020F0502020204030204" pitchFamily="34" charset="0"/>
                <a:cs typeface="Arial" panose="020B0604020202020204" pitchFamily="34" charset="0"/>
              </a:rPr>
              <a:t>pupal</a:t>
            </a:r>
            <a:r>
              <a:rPr lang="en-US" sz="1400" b="1" dirty="0">
                <a:solidFill>
                  <a:schemeClr val="bg2">
                    <a:lumMod val="25000"/>
                  </a:schemeClr>
                </a:solidFill>
                <a:latin typeface="Arial" panose="020B0604020202020204" pitchFamily="34" charset="0"/>
                <a:ea typeface="Calibri" panose="020F0502020204030204" pitchFamily="34" charset="0"/>
                <a:cs typeface="Arial" panose="020B0604020202020204" pitchFamily="34" charset="0"/>
              </a:rPr>
              <a:t>  </a:t>
            </a:r>
            <a:r>
              <a:rPr lang="en-US" sz="1400" b="1" dirty="0" err="1">
                <a:solidFill>
                  <a:schemeClr val="bg2">
                    <a:lumMod val="25000"/>
                  </a:schemeClr>
                </a:solidFill>
                <a:latin typeface="Arial" panose="020B0604020202020204" pitchFamily="34" charset="0"/>
                <a:ea typeface="Calibri" panose="020F0502020204030204" pitchFamily="34" charset="0"/>
                <a:cs typeface="Arial" panose="020B0604020202020204" pitchFamily="34" charset="0"/>
              </a:rPr>
              <a:t>Ichneumonidae</a:t>
            </a:r>
            <a:r>
              <a:rPr lang="en-US" sz="1400" b="1" dirty="0">
                <a:solidFill>
                  <a:schemeClr val="bg2">
                    <a:lumMod val="25000"/>
                  </a:schemeClr>
                </a:solidFill>
                <a:latin typeface="Arial" panose="020B0604020202020204" pitchFamily="34" charset="0"/>
                <a:ea typeface="Calibri" panose="020F0502020204030204" pitchFamily="34" charset="0"/>
                <a:cs typeface="Arial" panose="020B0604020202020204" pitchFamily="34" charset="0"/>
              </a:rPr>
              <a:t> parasitoid</a:t>
            </a:r>
            <a:endParaRPr lang="en-US" b="1" dirty="0">
              <a:solidFill>
                <a:schemeClr val="bg2">
                  <a:lumMod val="25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17" name="Picture 2" descr="C:\Users\ankita gupta\Desktop\Phanerotoma.jpg"/>
          <p:cNvPicPr>
            <a:picLocks noChangeAspect="1" noChangeArrowheads="1"/>
          </p:cNvPicPr>
          <p:nvPr/>
        </p:nvPicPr>
        <p:blipFill>
          <a:blip r:embed="rId7" cstate="print"/>
          <a:srcRect/>
          <a:stretch>
            <a:fillRect/>
          </a:stretch>
        </p:blipFill>
        <p:spPr bwMode="auto">
          <a:xfrm>
            <a:off x="5884599" y="1571612"/>
            <a:ext cx="1578539" cy="1440730"/>
          </a:xfrm>
          <a:prstGeom prst="rect">
            <a:avLst/>
          </a:prstGeom>
          <a:noFill/>
        </p:spPr>
      </p:pic>
      <p:pic>
        <p:nvPicPr>
          <p:cNvPr id="18" name="Picture 3" descr="C:\Users\ankita gupta\Desktop\Chelonus.jpg"/>
          <p:cNvPicPr>
            <a:picLocks noChangeAspect="1" noChangeArrowheads="1"/>
          </p:cNvPicPr>
          <p:nvPr/>
        </p:nvPicPr>
        <p:blipFill>
          <a:blip r:embed="rId8" cstate="print"/>
          <a:srcRect/>
          <a:stretch>
            <a:fillRect/>
          </a:stretch>
        </p:blipFill>
        <p:spPr bwMode="auto">
          <a:xfrm>
            <a:off x="5723863" y="3286126"/>
            <a:ext cx="1672034" cy="1716013"/>
          </a:xfrm>
          <a:prstGeom prst="rect">
            <a:avLst/>
          </a:prstGeom>
          <a:noFill/>
        </p:spPr>
      </p:pic>
      <p:sp>
        <p:nvSpPr>
          <p:cNvPr id="19" name="TextBox 18"/>
          <p:cNvSpPr txBox="1"/>
          <p:nvPr/>
        </p:nvSpPr>
        <p:spPr>
          <a:xfrm>
            <a:off x="3902193" y="3000372"/>
            <a:ext cx="2089562" cy="584775"/>
          </a:xfrm>
          <a:prstGeom prst="rect">
            <a:avLst/>
          </a:prstGeom>
          <a:noFill/>
        </p:spPr>
        <p:txBody>
          <a:bodyPr wrap="square" rtlCol="0">
            <a:spAutoFit/>
          </a:bodyPr>
          <a:lstStyle/>
          <a:p>
            <a:pPr>
              <a:defRPr/>
            </a:pPr>
            <a:r>
              <a:rPr lang="en-US" sz="1600" b="1" i="1" kern="0" dirty="0" err="1">
                <a:solidFill>
                  <a:schemeClr val="bg2">
                    <a:lumMod val="25000"/>
                  </a:schemeClr>
                </a:solidFill>
                <a:latin typeface="Arial" pitchFamily="34" charset="0"/>
                <a:cs typeface="Arial" pitchFamily="34" charset="0"/>
              </a:rPr>
              <a:t>Glyptapan</a:t>
            </a:r>
            <a:r>
              <a:rPr lang="en-US" sz="1400" b="1" i="1" kern="0" dirty="0" err="1">
                <a:solidFill>
                  <a:schemeClr val="bg2">
                    <a:lumMod val="25000"/>
                  </a:schemeClr>
                </a:solidFill>
                <a:latin typeface="Arial" pitchFamily="34" charset="0"/>
                <a:cs typeface="Arial" pitchFamily="34" charset="0"/>
              </a:rPr>
              <a:t>t</a:t>
            </a:r>
            <a:r>
              <a:rPr lang="en-US" sz="1600" b="1" i="1" kern="0" dirty="0" err="1">
                <a:solidFill>
                  <a:schemeClr val="bg2">
                    <a:lumMod val="25000"/>
                  </a:schemeClr>
                </a:solidFill>
                <a:latin typeface="Arial" pitchFamily="34" charset="0"/>
                <a:cs typeface="Arial" pitchFamily="34" charset="0"/>
              </a:rPr>
              <a:t>eles</a:t>
            </a:r>
            <a:r>
              <a:rPr lang="en-US" sz="1600" b="1" i="1" kern="0" dirty="0">
                <a:solidFill>
                  <a:schemeClr val="bg2">
                    <a:lumMod val="25000"/>
                  </a:schemeClr>
                </a:solidFill>
                <a:latin typeface="Arial" pitchFamily="34" charset="0"/>
                <a:cs typeface="Arial" pitchFamily="34" charset="0"/>
              </a:rPr>
              <a:t> </a:t>
            </a:r>
            <a:r>
              <a:rPr lang="en-US" sz="1600" b="1" i="1" kern="0" dirty="0" err="1">
                <a:solidFill>
                  <a:schemeClr val="bg2">
                    <a:lumMod val="25000"/>
                  </a:schemeClr>
                </a:solidFill>
                <a:latin typeface="Arial" pitchFamily="34" charset="0"/>
                <a:cs typeface="Arial" pitchFamily="34" charset="0"/>
              </a:rPr>
              <a:t>creatonoti</a:t>
            </a:r>
            <a:r>
              <a:rPr lang="en-US" sz="1600" b="1" i="1" kern="0" dirty="0">
                <a:solidFill>
                  <a:schemeClr val="bg2">
                    <a:lumMod val="25000"/>
                  </a:schemeClr>
                </a:solidFill>
                <a:latin typeface="Arial" pitchFamily="34" charset="0"/>
                <a:cs typeface="Arial" pitchFamily="34" charset="0"/>
              </a:rPr>
              <a:t> </a:t>
            </a:r>
            <a:endParaRPr lang="en-US" sz="1600" b="1" kern="0" dirty="0">
              <a:solidFill>
                <a:schemeClr val="bg2">
                  <a:lumMod val="25000"/>
                </a:schemeClr>
              </a:solidFill>
              <a:latin typeface="Arial" pitchFamily="34" charset="0"/>
              <a:cs typeface="Arial" pitchFamily="34" charset="0"/>
            </a:endParaRPr>
          </a:p>
        </p:txBody>
      </p:sp>
      <p:sp>
        <p:nvSpPr>
          <p:cNvPr id="20" name="Rectangle 19"/>
          <p:cNvSpPr/>
          <p:nvPr/>
        </p:nvSpPr>
        <p:spPr>
          <a:xfrm>
            <a:off x="875293" y="5879594"/>
            <a:ext cx="2177429" cy="1323439"/>
          </a:xfrm>
          <a:prstGeom prst="rect">
            <a:avLst/>
          </a:prstGeom>
        </p:spPr>
        <p:txBody>
          <a:bodyPr wrap="square">
            <a:spAutoFit/>
          </a:bodyPr>
          <a:lstStyle/>
          <a:p>
            <a:r>
              <a:rPr lang="en-US" sz="1600" b="1" dirty="0">
                <a:solidFill>
                  <a:schemeClr val="bg2">
                    <a:lumMod val="25000"/>
                  </a:schemeClr>
                </a:solidFill>
                <a:latin typeface="Arial" pitchFamily="34" charset="0"/>
                <a:cs typeface="Arial" pitchFamily="34" charset="0"/>
              </a:rPr>
              <a:t>Solitary larval </a:t>
            </a:r>
            <a:r>
              <a:rPr lang="en-US" sz="1600" b="1" dirty="0" err="1">
                <a:solidFill>
                  <a:schemeClr val="bg2">
                    <a:lumMod val="25000"/>
                  </a:schemeClr>
                </a:solidFill>
                <a:latin typeface="Arial" pitchFamily="34" charset="0"/>
                <a:cs typeface="Arial" pitchFamily="34" charset="0"/>
              </a:rPr>
              <a:t>Ichneumonid</a:t>
            </a:r>
            <a:r>
              <a:rPr lang="en-US" sz="1600" b="1" dirty="0">
                <a:solidFill>
                  <a:schemeClr val="bg2">
                    <a:lumMod val="25000"/>
                  </a:schemeClr>
                </a:solidFill>
                <a:latin typeface="Arial" pitchFamily="34" charset="0"/>
                <a:cs typeface="Arial" pitchFamily="34" charset="0"/>
              </a:rPr>
              <a:t> parasitoid </a:t>
            </a:r>
          </a:p>
          <a:p>
            <a:r>
              <a:rPr lang="en-US" sz="1600" i="1" dirty="0" err="1">
                <a:solidFill>
                  <a:schemeClr val="bg2">
                    <a:lumMod val="25000"/>
                  </a:schemeClr>
                </a:solidFill>
                <a:latin typeface="Arial" pitchFamily="34" charset="0"/>
                <a:cs typeface="Arial" pitchFamily="34" charset="0"/>
              </a:rPr>
              <a:t>C</a:t>
            </a:r>
            <a:r>
              <a:rPr lang="en-US" sz="1600" b="1" i="1" dirty="0" err="1">
                <a:solidFill>
                  <a:schemeClr val="bg2">
                    <a:lumMod val="25000"/>
                  </a:schemeClr>
                </a:solidFill>
                <a:latin typeface="Arial" pitchFamily="34" charset="0"/>
                <a:cs typeface="Arial" pitchFamily="34" charset="0"/>
              </a:rPr>
              <a:t>ampoletis</a:t>
            </a:r>
            <a:r>
              <a:rPr lang="en-US" sz="1600" b="1" i="1" dirty="0">
                <a:solidFill>
                  <a:schemeClr val="bg2">
                    <a:lumMod val="25000"/>
                  </a:schemeClr>
                </a:solidFill>
                <a:latin typeface="Arial" pitchFamily="34" charset="0"/>
                <a:cs typeface="Arial" pitchFamily="34" charset="0"/>
              </a:rPr>
              <a:t> </a:t>
            </a:r>
            <a:r>
              <a:rPr lang="en-US" sz="1600" b="1" i="1" dirty="0" err="1">
                <a:solidFill>
                  <a:schemeClr val="bg2">
                    <a:lumMod val="25000"/>
                  </a:schemeClr>
                </a:solidFill>
                <a:latin typeface="Arial" pitchFamily="34" charset="0"/>
                <a:cs typeface="Arial" pitchFamily="34" charset="0"/>
              </a:rPr>
              <a:t>chlorideae</a:t>
            </a:r>
            <a:r>
              <a:rPr lang="en-US" sz="1600" b="1" i="1" dirty="0">
                <a:solidFill>
                  <a:schemeClr val="bg2">
                    <a:lumMod val="25000"/>
                  </a:schemeClr>
                </a:solidFill>
                <a:latin typeface="Arial" pitchFamily="34" charset="0"/>
                <a:cs typeface="Arial" pitchFamily="34" charset="0"/>
              </a:rPr>
              <a:t> </a:t>
            </a:r>
            <a:endParaRPr lang="en-US" sz="1600" b="1" dirty="0">
              <a:solidFill>
                <a:schemeClr val="bg2">
                  <a:lumMod val="25000"/>
                </a:schemeClr>
              </a:solidFill>
              <a:latin typeface="Arial" pitchFamily="34" charset="0"/>
              <a:cs typeface="Arial" pitchFamily="34" charset="0"/>
            </a:endParaRPr>
          </a:p>
        </p:txBody>
      </p:sp>
      <p:sp>
        <p:nvSpPr>
          <p:cNvPr id="21" name="TextBox 20"/>
          <p:cNvSpPr txBox="1"/>
          <p:nvPr/>
        </p:nvSpPr>
        <p:spPr>
          <a:xfrm>
            <a:off x="5938177" y="3000372"/>
            <a:ext cx="1602767" cy="584775"/>
          </a:xfrm>
          <a:prstGeom prst="rect">
            <a:avLst/>
          </a:prstGeom>
          <a:noFill/>
        </p:spPr>
        <p:txBody>
          <a:bodyPr wrap="square" rtlCol="0">
            <a:spAutoFit/>
          </a:bodyPr>
          <a:lstStyle/>
          <a:p>
            <a:r>
              <a:rPr lang="en-US" sz="1600" b="1" i="1" dirty="0" err="1">
                <a:solidFill>
                  <a:schemeClr val="bg2">
                    <a:lumMod val="25000"/>
                  </a:schemeClr>
                </a:solidFill>
                <a:latin typeface="Arial" pitchFamily="34" charset="0"/>
                <a:cs typeface="Arial" pitchFamily="34" charset="0"/>
              </a:rPr>
              <a:t>Phanerotoma</a:t>
            </a:r>
            <a:r>
              <a:rPr lang="en-US" sz="1600" i="1" dirty="0">
                <a:solidFill>
                  <a:schemeClr val="bg2">
                    <a:lumMod val="25000"/>
                  </a:schemeClr>
                </a:solidFill>
                <a:latin typeface="Arial" pitchFamily="34" charset="0"/>
                <a:cs typeface="Arial" pitchFamily="34" charset="0"/>
              </a:rPr>
              <a:t> </a:t>
            </a:r>
            <a:r>
              <a:rPr lang="en-US" sz="1600" dirty="0">
                <a:solidFill>
                  <a:schemeClr val="bg2">
                    <a:lumMod val="25000"/>
                  </a:schemeClr>
                </a:solidFill>
                <a:latin typeface="Arial" pitchFamily="34" charset="0"/>
                <a:cs typeface="Arial" pitchFamily="34" charset="0"/>
              </a:rPr>
              <a:t>sp.</a:t>
            </a:r>
          </a:p>
        </p:txBody>
      </p:sp>
      <p:sp>
        <p:nvSpPr>
          <p:cNvPr id="22" name="TextBox 21"/>
          <p:cNvSpPr txBox="1"/>
          <p:nvPr/>
        </p:nvSpPr>
        <p:spPr>
          <a:xfrm>
            <a:off x="6026933" y="4795495"/>
            <a:ext cx="1379306" cy="584775"/>
          </a:xfrm>
          <a:prstGeom prst="rect">
            <a:avLst/>
          </a:prstGeom>
          <a:noFill/>
        </p:spPr>
        <p:txBody>
          <a:bodyPr wrap="square" rtlCol="0">
            <a:spAutoFit/>
          </a:bodyPr>
          <a:lstStyle/>
          <a:p>
            <a:r>
              <a:rPr lang="en-US" sz="1600" b="1" i="1" dirty="0" err="1">
                <a:solidFill>
                  <a:schemeClr val="bg2">
                    <a:lumMod val="25000"/>
                  </a:schemeClr>
                </a:solidFill>
                <a:latin typeface="Arial" pitchFamily="34" charset="0"/>
                <a:cs typeface="Arial" pitchFamily="34" charset="0"/>
              </a:rPr>
              <a:t>Chelonus</a:t>
            </a:r>
            <a:r>
              <a:rPr lang="en-US" sz="1600" b="1" dirty="0">
                <a:solidFill>
                  <a:schemeClr val="bg2">
                    <a:lumMod val="25000"/>
                  </a:schemeClr>
                </a:solidFill>
                <a:latin typeface="Arial" pitchFamily="34" charset="0"/>
                <a:cs typeface="Arial" pitchFamily="34" charset="0"/>
              </a:rPr>
              <a:t> sp.</a:t>
            </a:r>
          </a:p>
        </p:txBody>
      </p:sp>
      <p:sp>
        <p:nvSpPr>
          <p:cNvPr id="23" name="TextBox 22"/>
          <p:cNvSpPr txBox="1"/>
          <p:nvPr/>
        </p:nvSpPr>
        <p:spPr>
          <a:xfrm>
            <a:off x="1062533" y="1500174"/>
            <a:ext cx="1836204" cy="400110"/>
          </a:xfrm>
          <a:prstGeom prst="rect">
            <a:avLst/>
          </a:prstGeom>
          <a:noFill/>
        </p:spPr>
        <p:txBody>
          <a:bodyPr wrap="square" rtlCol="0">
            <a:spAutoFit/>
          </a:bodyPr>
          <a:lstStyle/>
          <a:p>
            <a:r>
              <a:rPr lang="en-GB" sz="2000" b="1" dirty="0">
                <a:solidFill>
                  <a:schemeClr val="bg2">
                    <a:lumMod val="25000"/>
                  </a:schemeClr>
                </a:solidFill>
              </a:rPr>
              <a:t>Egg </a:t>
            </a:r>
            <a:r>
              <a:rPr lang="en-GB" sz="2000" b="1" dirty="0" err="1">
                <a:solidFill>
                  <a:schemeClr val="bg2">
                    <a:lumMod val="25000"/>
                  </a:schemeClr>
                </a:solidFill>
              </a:rPr>
              <a:t>Parasitoids</a:t>
            </a:r>
            <a:endParaRPr lang="en-US" sz="2000" b="1" dirty="0">
              <a:solidFill>
                <a:schemeClr val="bg2">
                  <a:lumMod val="25000"/>
                </a:schemeClr>
              </a:solidFill>
            </a:endParaRPr>
          </a:p>
        </p:txBody>
      </p:sp>
      <p:pic>
        <p:nvPicPr>
          <p:cNvPr id="24" name="Picture 23"/>
          <p:cNvPicPr>
            <a:picLocks noChangeAspect="1"/>
          </p:cNvPicPr>
          <p:nvPr/>
        </p:nvPicPr>
        <p:blipFill>
          <a:blip r:embed="rId9"/>
          <a:stretch>
            <a:fillRect/>
          </a:stretch>
        </p:blipFill>
        <p:spPr>
          <a:xfrm>
            <a:off x="4527097" y="5057106"/>
            <a:ext cx="1497893" cy="1576877"/>
          </a:xfrm>
          <a:prstGeom prst="rect">
            <a:avLst/>
          </a:prstGeom>
        </p:spPr>
      </p:pic>
      <p:sp>
        <p:nvSpPr>
          <p:cNvPr id="25" name="TextBox 24"/>
          <p:cNvSpPr txBox="1"/>
          <p:nvPr/>
        </p:nvSpPr>
        <p:spPr>
          <a:xfrm>
            <a:off x="4789856" y="6156594"/>
            <a:ext cx="2673282" cy="584775"/>
          </a:xfrm>
          <a:prstGeom prst="rect">
            <a:avLst/>
          </a:prstGeom>
          <a:noFill/>
        </p:spPr>
        <p:txBody>
          <a:bodyPr wrap="square" rtlCol="0">
            <a:spAutoFit/>
          </a:bodyPr>
          <a:lstStyle/>
          <a:p>
            <a:r>
              <a:rPr lang="en-US" sz="1600" i="1" dirty="0" err="1"/>
              <a:t>Trichomalopsis</a:t>
            </a:r>
            <a:r>
              <a:rPr lang="en-US" sz="1600" i="1" dirty="0"/>
              <a:t> </a:t>
            </a:r>
            <a:r>
              <a:rPr lang="en-US" sz="1600" dirty="0"/>
              <a:t>sp. (</a:t>
            </a:r>
            <a:r>
              <a:rPr lang="en-US" sz="1600" dirty="0" err="1"/>
              <a:t>Pteromalidae</a:t>
            </a:r>
            <a:r>
              <a:rPr lang="en-US" sz="1600" dirty="0"/>
              <a:t>) (from pupae)</a:t>
            </a:r>
            <a:endParaRPr lang="en-US" sz="1600" i="1" dirty="0"/>
          </a:p>
        </p:txBody>
      </p:sp>
    </p:spTree>
    <p:extLst>
      <p:ext uri="{BB962C8B-B14F-4D97-AF65-F5344CB8AC3E}">
        <p14:creationId xmlns:p14="http://schemas.microsoft.com/office/powerpoint/2010/main" val="2743643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i="1" dirty="0" smtClean="0"/>
              <a:t>4.3 Parasites </a:t>
            </a:r>
            <a:r>
              <a:rPr lang="en-US" sz="3600" i="1" dirty="0"/>
              <a:t>and microbial pathogens:</a:t>
            </a:r>
            <a:r>
              <a:rPr lang="en-US" sz="3600" b="1" dirty="0"/>
              <a:t> </a:t>
            </a:r>
            <a:br>
              <a:rPr lang="en-US" sz="3600" b="1" dirty="0"/>
            </a:br>
            <a:endParaRPr lang="en-US" sz="3600" dirty="0"/>
          </a:p>
        </p:txBody>
      </p:sp>
      <p:sp>
        <p:nvSpPr>
          <p:cNvPr id="3" name="Content Placeholder 2"/>
          <p:cNvSpPr>
            <a:spLocks noGrp="1"/>
          </p:cNvSpPr>
          <p:nvPr>
            <p:ph idx="1"/>
          </p:nvPr>
        </p:nvSpPr>
        <p:spPr/>
        <p:txBody>
          <a:bodyPr>
            <a:noAutofit/>
          </a:bodyPr>
          <a:lstStyle/>
          <a:p>
            <a:r>
              <a:rPr lang="en-US" sz="2400" dirty="0"/>
              <a:t>These are nematodes, fungi, bacteria, viruses and protozoa, which cause lethal infections to FAW. Potential microbial agents against FAW can be NPV, MNPV, BT, </a:t>
            </a:r>
            <a:r>
              <a:rPr lang="en-US" sz="2400" dirty="0" err="1"/>
              <a:t>Nomuraea</a:t>
            </a:r>
            <a:r>
              <a:rPr lang="en-US" sz="2400" dirty="0"/>
              <a:t> </a:t>
            </a:r>
            <a:r>
              <a:rPr lang="en-US" sz="2400" dirty="0" err="1"/>
              <a:t>rileyi</a:t>
            </a:r>
            <a:r>
              <a:rPr lang="en-US" sz="2400" dirty="0"/>
              <a:t> and </a:t>
            </a:r>
            <a:r>
              <a:rPr lang="en-US" sz="2400" dirty="0" err="1"/>
              <a:t>Entomopathogenic</a:t>
            </a:r>
            <a:r>
              <a:rPr lang="en-US" sz="2400" dirty="0"/>
              <a:t> Nematodes (</a:t>
            </a:r>
            <a:r>
              <a:rPr lang="en-US" sz="2400" i="1" dirty="0" err="1"/>
              <a:t>Heterorhabditis</a:t>
            </a:r>
            <a:r>
              <a:rPr lang="en-US" sz="2400" i="1" dirty="0"/>
              <a:t>, </a:t>
            </a:r>
            <a:r>
              <a:rPr lang="en-US" sz="2400" i="1" dirty="0" err="1"/>
              <a:t>Steinernema</a:t>
            </a:r>
            <a:r>
              <a:rPr lang="en-US" sz="2400" dirty="0"/>
              <a:t>). </a:t>
            </a:r>
            <a:endParaRPr lang="en-US" sz="2400" dirty="0" smtClean="0"/>
          </a:p>
          <a:p>
            <a:endParaRPr lang="en-US" sz="2400" dirty="0"/>
          </a:p>
          <a:p>
            <a:endParaRPr lang="en-US" sz="2400" dirty="0"/>
          </a:p>
          <a:p>
            <a:r>
              <a:rPr lang="en-US" sz="2400" dirty="0"/>
              <a:t>Some recommended </a:t>
            </a:r>
            <a:r>
              <a:rPr lang="en-US" sz="2400" dirty="0" err="1"/>
              <a:t>biopesticides</a:t>
            </a:r>
            <a:r>
              <a:rPr lang="en-US" sz="2400" dirty="0"/>
              <a:t> are </a:t>
            </a:r>
            <a:r>
              <a:rPr lang="en-US" sz="2400" i="1" dirty="0"/>
              <a:t>Bacillus </a:t>
            </a:r>
            <a:r>
              <a:rPr lang="en-US" sz="2400" i="1" dirty="0" err="1"/>
              <a:t>thuringiensis</a:t>
            </a:r>
            <a:r>
              <a:rPr lang="en-US" sz="2400" dirty="0"/>
              <a:t> (2-3 g/liter) and </a:t>
            </a:r>
            <a:r>
              <a:rPr lang="en-US" sz="2400" i="1" dirty="0" err="1"/>
              <a:t>Metarhizium</a:t>
            </a:r>
            <a:r>
              <a:rPr lang="en-US" sz="2400" i="1" dirty="0"/>
              <a:t> </a:t>
            </a:r>
            <a:r>
              <a:rPr lang="en-US" sz="2400" i="1" dirty="0" err="1"/>
              <a:t>anisopliae</a:t>
            </a:r>
            <a:r>
              <a:rPr lang="en-US" sz="2400" dirty="0"/>
              <a:t> (2 g/liter)</a:t>
            </a:r>
          </a:p>
          <a:p>
            <a:endParaRPr lang="en-US" sz="2400" dirty="0"/>
          </a:p>
        </p:txBody>
      </p:sp>
      <p:sp>
        <p:nvSpPr>
          <p:cNvPr id="4" name="Date Placeholder 3"/>
          <p:cNvSpPr>
            <a:spLocks noGrp="1"/>
          </p:cNvSpPr>
          <p:nvPr>
            <p:ph type="dt" sz="half" idx="10"/>
          </p:nvPr>
        </p:nvSpPr>
        <p:spPr/>
        <p:txBody>
          <a:bodyPr/>
          <a:lstStyle/>
          <a:p>
            <a:fld id="{9D19E2A0-2697-49E9-9DFE-0A364DE4DAE7}" type="datetime1">
              <a:rPr lang="en-US" smtClean="0"/>
              <a:t>9/24/2019</a:t>
            </a:fld>
            <a:endParaRPr lang="en-US"/>
          </a:p>
        </p:txBody>
      </p:sp>
      <p:sp>
        <p:nvSpPr>
          <p:cNvPr id="5" name="Footer Placeholder 4"/>
          <p:cNvSpPr>
            <a:spLocks noGrp="1"/>
          </p:cNvSpPr>
          <p:nvPr>
            <p:ph type="ftr" sz="quarter" idx="11"/>
          </p:nvPr>
        </p:nvSpPr>
        <p:spPr/>
        <p:txBody>
          <a:bodyPr/>
          <a:lstStyle/>
          <a:p>
            <a:r>
              <a:rPr lang="en-US" smtClean="0"/>
              <a:t>ToT on American Fall Armyworm Identification and Management</a:t>
            </a:r>
            <a:endParaRPr lang="en-US"/>
          </a:p>
        </p:txBody>
      </p:sp>
      <p:sp>
        <p:nvSpPr>
          <p:cNvPr id="6" name="Slide Number Placeholder 5"/>
          <p:cNvSpPr>
            <a:spLocks noGrp="1"/>
          </p:cNvSpPr>
          <p:nvPr>
            <p:ph type="sldNum" sz="quarter" idx="12"/>
          </p:nvPr>
        </p:nvSpPr>
        <p:spPr/>
        <p:txBody>
          <a:bodyPr/>
          <a:lstStyle/>
          <a:p>
            <a:fld id="{D49E1896-E7E0-4E6E-9E77-FE81FC3A7FCA}" type="slidenum">
              <a:rPr lang="en-US" smtClean="0"/>
              <a:t>16</a:t>
            </a:fld>
            <a:endParaRPr lang="en-US"/>
          </a:p>
        </p:txBody>
      </p:sp>
    </p:spTree>
    <p:extLst>
      <p:ext uri="{BB962C8B-B14F-4D97-AF65-F5344CB8AC3E}">
        <p14:creationId xmlns:p14="http://schemas.microsoft.com/office/powerpoint/2010/main" val="2572723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DFC7516-5E51-4913-A52E-44914F54A13D}" type="datetime1">
              <a:rPr lang="en-US" smtClean="0"/>
              <a:t>9/24/2019</a:t>
            </a:fld>
            <a:endParaRPr lang="en-US"/>
          </a:p>
        </p:txBody>
      </p:sp>
      <p:sp>
        <p:nvSpPr>
          <p:cNvPr id="5" name="Footer Placeholder 4"/>
          <p:cNvSpPr>
            <a:spLocks noGrp="1"/>
          </p:cNvSpPr>
          <p:nvPr>
            <p:ph type="ftr" sz="quarter" idx="11"/>
          </p:nvPr>
        </p:nvSpPr>
        <p:spPr/>
        <p:txBody>
          <a:bodyPr/>
          <a:lstStyle/>
          <a:p>
            <a:r>
              <a:rPr lang="en-US" smtClean="0"/>
              <a:t>ToT on American Fall Armyworm Identification and Management</a:t>
            </a:r>
            <a:endParaRPr lang="en-US"/>
          </a:p>
        </p:txBody>
      </p:sp>
      <p:sp>
        <p:nvSpPr>
          <p:cNvPr id="6" name="Slide Number Placeholder 5"/>
          <p:cNvSpPr>
            <a:spLocks noGrp="1"/>
          </p:cNvSpPr>
          <p:nvPr>
            <p:ph type="sldNum" sz="quarter" idx="12"/>
          </p:nvPr>
        </p:nvSpPr>
        <p:spPr/>
        <p:txBody>
          <a:bodyPr/>
          <a:lstStyle/>
          <a:p>
            <a:fld id="{D49E1896-E7E0-4E6E-9E77-FE81FC3A7FCA}" type="slidenum">
              <a:rPr lang="en-US" smtClean="0"/>
              <a:t>17</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6944" t="31876" r="35555" b="42708"/>
          <a:stretch/>
        </p:blipFill>
        <p:spPr>
          <a:xfrm>
            <a:off x="4500083" y="639822"/>
            <a:ext cx="2399949" cy="3943352"/>
          </a:xfrm>
          <a:prstGeom prst="rect">
            <a:avLst/>
          </a:prstGeom>
        </p:spPr>
      </p:pic>
      <p:sp>
        <p:nvSpPr>
          <p:cNvPr id="8" name="Rectangle 7"/>
          <p:cNvSpPr/>
          <p:nvPr/>
        </p:nvSpPr>
        <p:spPr>
          <a:xfrm>
            <a:off x="4069017" y="4583174"/>
            <a:ext cx="3262081" cy="646331"/>
          </a:xfrm>
          <a:prstGeom prst="rect">
            <a:avLst/>
          </a:prstGeom>
        </p:spPr>
        <p:txBody>
          <a:bodyPr wrap="square">
            <a:spAutoFit/>
          </a:bodyPr>
          <a:lstStyle/>
          <a:p>
            <a:r>
              <a:rPr lang="en-US" b="1" i="1" dirty="0" err="1">
                <a:latin typeface="Arial" panose="020B0604020202020204" pitchFamily="34" charset="0"/>
                <a:cs typeface="Arial" panose="020B0604020202020204" pitchFamily="34" charset="0"/>
              </a:rPr>
              <a:t>Nomuraea</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rileyi</a:t>
            </a:r>
            <a:r>
              <a:rPr lang="en-US" b="1" i="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infected FAW larvae </a:t>
            </a:r>
            <a:endParaRPr lang="en-US" b="1" dirty="0"/>
          </a:p>
        </p:txBody>
      </p:sp>
      <p:sp>
        <p:nvSpPr>
          <p:cNvPr id="9" name="Rectangle 8"/>
          <p:cNvSpPr/>
          <p:nvPr/>
        </p:nvSpPr>
        <p:spPr>
          <a:xfrm>
            <a:off x="2504406" y="4960574"/>
            <a:ext cx="5170021" cy="1600438"/>
          </a:xfrm>
          <a:prstGeom prst="rect">
            <a:avLst/>
          </a:prstGeom>
        </p:spPr>
        <p:txBody>
          <a:bodyPr wrap="square">
            <a:spAutoFit/>
          </a:bodyPr>
          <a:lstStyle/>
          <a:p>
            <a:pPr algn="just"/>
            <a:r>
              <a:rPr lang="en-GB" sz="1400" b="1" i="1" dirty="0">
                <a:latin typeface="Arial Black" panose="020B0A04020102020204" pitchFamily="34" charset="0"/>
              </a:rPr>
              <a:t>Nomuraea </a:t>
            </a:r>
            <a:r>
              <a:rPr lang="en-GB" sz="1400" b="1" i="1" dirty="0" err="1">
                <a:latin typeface="Arial Black" panose="020B0A04020102020204" pitchFamily="34" charset="0"/>
              </a:rPr>
              <a:t>rileyi</a:t>
            </a:r>
            <a:r>
              <a:rPr lang="en-GB" sz="1400" b="1" dirty="0">
                <a:latin typeface="Arial Black" panose="020B0A04020102020204" pitchFamily="34" charset="0"/>
              </a:rPr>
              <a:t> observed to cause epizootics on FAW in </a:t>
            </a:r>
            <a:r>
              <a:rPr lang="en-GB" sz="1400" b="1" dirty="0" err="1">
                <a:latin typeface="Arial Black" panose="020B0A04020102020204" pitchFamily="34" charset="0"/>
              </a:rPr>
              <a:t>Shivamogga</a:t>
            </a:r>
            <a:r>
              <a:rPr lang="en-GB" sz="1400" b="1" dirty="0">
                <a:latin typeface="Arial Black" panose="020B0A04020102020204" pitchFamily="34" charset="0"/>
              </a:rPr>
              <a:t>, </a:t>
            </a:r>
            <a:r>
              <a:rPr lang="en-GB" sz="1400" b="1" dirty="0" err="1">
                <a:latin typeface="Arial Black" panose="020B0A04020102020204" pitchFamily="34" charset="0"/>
              </a:rPr>
              <a:t>Chikkaballapur</a:t>
            </a:r>
            <a:r>
              <a:rPr lang="en-GB" sz="1400" b="1" dirty="0">
                <a:latin typeface="Arial Black" panose="020B0A04020102020204" pitchFamily="34" charset="0"/>
              </a:rPr>
              <a:t>, Bangalore districts of  Karnataka because of very favourable temperature (25°C) &amp; RH (&gt; 70%) prevailing in these </a:t>
            </a:r>
            <a:r>
              <a:rPr lang="en-GB" sz="1400" b="1" dirty="0" smtClean="0">
                <a:latin typeface="Arial Black" panose="020B0A04020102020204" pitchFamily="34" charset="0"/>
              </a:rPr>
              <a:t>areas</a:t>
            </a:r>
            <a:endParaRPr lang="en-GB" sz="1400" b="1" dirty="0">
              <a:latin typeface="Arial Black" panose="020B0A04020102020204" pitchFamily="34" charset="0"/>
            </a:endParaRPr>
          </a:p>
          <a:p>
            <a:pPr algn="just"/>
            <a:r>
              <a:rPr lang="en-GB" sz="1400" b="1" dirty="0">
                <a:solidFill>
                  <a:srgbClr val="0000FF"/>
                </a:solidFill>
                <a:latin typeface="Arial Black" panose="020B0A04020102020204" pitchFamily="34" charset="0"/>
              </a:rPr>
              <a:t>Infected larvae showed extensive green sporulation (10</a:t>
            </a:r>
            <a:r>
              <a:rPr lang="en-GB" sz="1400" b="1" baseline="30000" dirty="0">
                <a:solidFill>
                  <a:srgbClr val="0000FF"/>
                </a:solidFill>
                <a:latin typeface="Arial Black" panose="020B0A04020102020204" pitchFamily="34" charset="0"/>
              </a:rPr>
              <a:t>10</a:t>
            </a:r>
            <a:r>
              <a:rPr lang="en-GB" sz="1400" b="1" dirty="0">
                <a:solidFill>
                  <a:srgbClr val="0000FF"/>
                </a:solidFill>
                <a:latin typeface="Arial Black" panose="020B0A04020102020204" pitchFamily="34" charset="0"/>
              </a:rPr>
              <a:t> to 10</a:t>
            </a:r>
            <a:r>
              <a:rPr lang="en-GB" sz="1400" b="1" baseline="30000" dirty="0">
                <a:solidFill>
                  <a:srgbClr val="0000FF"/>
                </a:solidFill>
                <a:latin typeface="Arial Black" panose="020B0A04020102020204" pitchFamily="34" charset="0"/>
              </a:rPr>
              <a:t>11 </a:t>
            </a:r>
            <a:r>
              <a:rPr lang="en-GB" sz="1400" b="1" dirty="0">
                <a:solidFill>
                  <a:srgbClr val="0000FF"/>
                </a:solidFill>
                <a:latin typeface="Arial Black" panose="020B0A04020102020204" pitchFamily="34" charset="0"/>
              </a:rPr>
              <a:t>Spores per each cadaver</a:t>
            </a:r>
            <a:r>
              <a:rPr lang="en-GB" sz="1400" b="1" dirty="0" smtClean="0">
                <a:solidFill>
                  <a:srgbClr val="0000FF"/>
                </a:solidFill>
                <a:latin typeface="Arial Black" panose="020B0A04020102020204" pitchFamily="34" charset="0"/>
              </a:rPr>
              <a:t>)</a:t>
            </a:r>
            <a:endParaRPr lang="en-GB" sz="1600" b="1" dirty="0">
              <a:latin typeface="Arial Black" panose="020B0A04020102020204" pitchFamily="34" charset="0"/>
            </a:endParaRPr>
          </a:p>
        </p:txBody>
      </p:sp>
      <p:pic>
        <p:nvPicPr>
          <p:cNvPr id="10" name="Picture 2" descr="C:\Users\G.Sivakumar\Desktop\virus pix\spodoptera frugiperda NPV pix\IMG-20180912-WA0007.jpg"/>
          <p:cNvPicPr>
            <a:picLocks noChangeAspect="1" noChangeArrowheads="1"/>
          </p:cNvPicPr>
          <p:nvPr/>
        </p:nvPicPr>
        <p:blipFill>
          <a:blip r:embed="rId3"/>
          <a:srcRect l="21084" t="38372" r="29346" b="29845"/>
          <a:stretch>
            <a:fillRect/>
          </a:stretch>
        </p:blipFill>
        <p:spPr bwMode="auto">
          <a:xfrm>
            <a:off x="837325" y="728279"/>
            <a:ext cx="2644725" cy="4016064"/>
          </a:xfrm>
          <a:prstGeom prst="rect">
            <a:avLst/>
          </a:prstGeom>
          <a:noFill/>
        </p:spPr>
      </p:pic>
      <p:sp>
        <p:nvSpPr>
          <p:cNvPr id="11" name="TextBox 10"/>
          <p:cNvSpPr txBox="1"/>
          <p:nvPr/>
        </p:nvSpPr>
        <p:spPr>
          <a:xfrm>
            <a:off x="837325" y="5053443"/>
            <a:ext cx="1894760" cy="707886"/>
          </a:xfrm>
          <a:prstGeom prst="rect">
            <a:avLst/>
          </a:prstGeom>
          <a:noFill/>
        </p:spPr>
        <p:txBody>
          <a:bodyPr wrap="square" rtlCol="0">
            <a:spAutoFit/>
          </a:bodyPr>
          <a:lstStyle/>
          <a:p>
            <a:r>
              <a:rPr lang="en-US" sz="2000" b="1" i="1" dirty="0" err="1"/>
              <a:t>Spodoptera</a:t>
            </a:r>
            <a:r>
              <a:rPr lang="en-US" sz="2000" b="1" i="1" dirty="0"/>
              <a:t> </a:t>
            </a:r>
            <a:r>
              <a:rPr lang="en-US" sz="2000" b="1" i="1" dirty="0" err="1"/>
              <a:t>frugiperda</a:t>
            </a:r>
            <a:r>
              <a:rPr lang="en-US" sz="2000" b="1" i="1" dirty="0"/>
              <a:t> </a:t>
            </a:r>
            <a:r>
              <a:rPr lang="en-US" sz="2000" b="1" dirty="0"/>
              <a:t>NPV</a:t>
            </a:r>
            <a:endParaRPr lang="en-US" sz="2000" b="1" i="1" dirty="0"/>
          </a:p>
        </p:txBody>
      </p:sp>
    </p:spTree>
    <p:extLst>
      <p:ext uri="{BB962C8B-B14F-4D97-AF65-F5344CB8AC3E}">
        <p14:creationId xmlns:p14="http://schemas.microsoft.com/office/powerpoint/2010/main" val="4093362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e-NP" dirty="0" smtClean="0"/>
              <a:t>अमेरीकन फौजी किराको बारेमा जान्नै पर्ने तथ्यहरु</a:t>
            </a:r>
            <a:endParaRPr lang="en-US" dirty="0"/>
          </a:p>
        </p:txBody>
      </p:sp>
      <p:sp>
        <p:nvSpPr>
          <p:cNvPr id="3" name="Content Placeholder 2"/>
          <p:cNvSpPr>
            <a:spLocks noGrp="1"/>
          </p:cNvSpPr>
          <p:nvPr>
            <p:ph idx="1"/>
          </p:nvPr>
        </p:nvSpPr>
        <p:spPr/>
        <p:txBody>
          <a:bodyPr>
            <a:normAutofit fontScale="77500" lnSpcReduction="20000"/>
          </a:bodyPr>
          <a:lstStyle/>
          <a:p>
            <a:r>
              <a:rPr lang="ne-NP" dirty="0"/>
              <a:t>पुतली वर्गको रात्रीचर </a:t>
            </a:r>
            <a:r>
              <a:rPr lang="ne-NP" dirty="0" smtClean="0"/>
              <a:t>कीरा</a:t>
            </a:r>
            <a:endParaRPr lang="en-US" dirty="0" smtClean="0"/>
          </a:p>
          <a:p>
            <a:r>
              <a:rPr lang="ne-NP" dirty="0"/>
              <a:t>मकै लगायत ३५३ विभिन्न प्रजातिका बिरुवाहरुमा नोक्सानी पुर्‍याउन </a:t>
            </a:r>
            <a:r>
              <a:rPr lang="ne-NP" dirty="0" smtClean="0"/>
              <a:t>सक्ने</a:t>
            </a:r>
            <a:endParaRPr lang="en-US" dirty="0" smtClean="0"/>
          </a:p>
          <a:p>
            <a:r>
              <a:rPr lang="ne-NP" dirty="0"/>
              <a:t>मकै बाली मन पराउने यस कीराले मकै नपाएमा जुनेलो, धान, </a:t>
            </a:r>
            <a:r>
              <a:rPr lang="ne-NP" dirty="0" smtClean="0"/>
              <a:t>गहु</a:t>
            </a:r>
            <a:r>
              <a:rPr lang="ne-NP" dirty="0"/>
              <a:t>ँ</a:t>
            </a:r>
            <a:r>
              <a:rPr lang="ne-NP" dirty="0" smtClean="0"/>
              <a:t>, </a:t>
            </a:r>
            <a:r>
              <a:rPr lang="ne-NP" dirty="0"/>
              <a:t>कोदो, उखु, घाँसे बालीहरु, काउली वर्गका तरकारी बालीहरु, तेल बालीहरु, काँक्रो लगायतका लहरे तरकारी, बदाम, भटमास, प्याज, कपास, गोलभेंडा, आलु बालीहरुमा समेत क्षति पुर्‍याउन </a:t>
            </a:r>
            <a:r>
              <a:rPr lang="ne-NP" dirty="0" smtClean="0"/>
              <a:t>सक्ने </a:t>
            </a:r>
            <a:endParaRPr lang="en-US" dirty="0" smtClean="0"/>
          </a:p>
          <a:p>
            <a:r>
              <a:rPr lang="ne-NP" dirty="0"/>
              <a:t>उपयुक्त आहारा तथा आवहवाको खोजीमा यो कीराको वयस्क पुतली अण्डा पार्नु अगाडि ५०० किलो मिटर टाढासम्म पनि उडेर जान </a:t>
            </a:r>
            <a:r>
              <a:rPr lang="ne-NP" dirty="0" smtClean="0"/>
              <a:t>सक्ने ।</a:t>
            </a:r>
            <a:endParaRPr lang="en-US" dirty="0" smtClean="0"/>
          </a:p>
          <a:p>
            <a:r>
              <a:rPr lang="ne-NP" dirty="0"/>
              <a:t>नेपालमा यस कीराको प्रवेश गरेको आधिकारिक पुष्टि मिति २०७६ श्रावण २७ गते </a:t>
            </a:r>
            <a:r>
              <a:rPr lang="ne-NP" dirty="0" smtClean="0"/>
              <a:t>बसेको </a:t>
            </a:r>
            <a:r>
              <a:rPr lang="ne-NP" dirty="0"/>
              <a:t>राष्ट्रिय बिरुवा संरक्षण संगठनको १९ औं बैठकले देशका विभिन्न स्थानहरुबाट संकलित </a:t>
            </a:r>
            <a:r>
              <a:rPr lang="ne-NP" dirty="0" smtClean="0"/>
              <a:t>नमुनाहरुको </a:t>
            </a:r>
            <a:r>
              <a:rPr lang="ne-NP" dirty="0"/>
              <a:t>डीएनए परीक्षणबाट प्राप्त नतिजाहरुको आधारमा </a:t>
            </a:r>
            <a:r>
              <a:rPr lang="ne-NP" dirty="0" smtClean="0"/>
              <a:t>गरेको</a:t>
            </a:r>
          </a:p>
          <a:p>
            <a:r>
              <a:rPr lang="ne-NP" dirty="0"/>
              <a:t>आक्रामक तवरले छिट्टै ठूलो क्षेत्रमा फैलन सक्ने मिचाहा </a:t>
            </a:r>
            <a:r>
              <a:rPr lang="ne-NP" dirty="0" smtClean="0"/>
              <a:t>प्रवृत्तिको स्वभाव</a:t>
            </a:r>
          </a:p>
          <a:p>
            <a:r>
              <a:rPr lang="ne-NP" dirty="0" smtClean="0"/>
              <a:t>बिषादीहरु छिट्टै पचाउन सक्ने र हुर्किइसकेको लार्भालाई बिषादीको प्रयोगबाट पनि व्यवस्थापन गर्न कठिन । </a:t>
            </a:r>
            <a:endParaRPr lang="en-US" dirty="0"/>
          </a:p>
        </p:txBody>
      </p:sp>
      <p:sp>
        <p:nvSpPr>
          <p:cNvPr id="4" name="Date Placeholder 3"/>
          <p:cNvSpPr>
            <a:spLocks noGrp="1"/>
          </p:cNvSpPr>
          <p:nvPr>
            <p:ph type="dt" sz="half" idx="10"/>
          </p:nvPr>
        </p:nvSpPr>
        <p:spPr/>
        <p:txBody>
          <a:bodyPr/>
          <a:lstStyle/>
          <a:p>
            <a:fld id="{2CF9968E-6257-4CEC-A679-0C07F1F172F0}" type="datetime1">
              <a:rPr lang="en-US" smtClean="0"/>
              <a:t>9/24/2019</a:t>
            </a:fld>
            <a:endParaRPr lang="en-US"/>
          </a:p>
        </p:txBody>
      </p:sp>
      <p:sp>
        <p:nvSpPr>
          <p:cNvPr id="5" name="Footer Placeholder 4"/>
          <p:cNvSpPr>
            <a:spLocks noGrp="1"/>
          </p:cNvSpPr>
          <p:nvPr>
            <p:ph type="ftr" sz="quarter" idx="11"/>
          </p:nvPr>
        </p:nvSpPr>
        <p:spPr/>
        <p:txBody>
          <a:bodyPr/>
          <a:lstStyle/>
          <a:p>
            <a:r>
              <a:rPr lang="ne-NP" smtClean="0"/>
              <a:t>अमेरीकन फौजी किराको व्यवस्थापनका लागि सिफारीश प्रविधिहरु</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2584743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e-NP" dirty="0" smtClean="0"/>
              <a:t>ब्यवस्थापनका लागि ध्यान दिनुपर्ने कुराहरु</a:t>
            </a:r>
            <a:endParaRPr lang="en-US" dirty="0"/>
          </a:p>
        </p:txBody>
      </p:sp>
      <p:sp>
        <p:nvSpPr>
          <p:cNvPr id="3" name="Content Placeholder 2"/>
          <p:cNvSpPr>
            <a:spLocks noGrp="1"/>
          </p:cNvSpPr>
          <p:nvPr>
            <p:ph idx="1"/>
          </p:nvPr>
        </p:nvSpPr>
        <p:spPr/>
        <p:txBody>
          <a:bodyPr/>
          <a:lstStyle/>
          <a:p>
            <a:r>
              <a:rPr lang="ne-NP" dirty="0"/>
              <a:t>यो </a:t>
            </a:r>
            <a:r>
              <a:rPr lang="ne-NP" dirty="0" smtClean="0"/>
              <a:t>सर्वाहारी </a:t>
            </a:r>
            <a:r>
              <a:rPr lang="ne-NP" dirty="0"/>
              <a:t>कीरा भएकोले सबै सरोकारवालाहरु र कृषकहरु यस कीराको ब्यवस्थापनको निम्ति चनाखो </a:t>
            </a:r>
            <a:r>
              <a:rPr lang="ne-NP" dirty="0" smtClean="0"/>
              <a:t>हुनुपर्छ </a:t>
            </a:r>
            <a:r>
              <a:rPr lang="ne-NP" dirty="0"/>
              <a:t>। यो कीराको ब्यवस्थापनको निम्ति एउटै मात्र उपाय प्रभावकारी हुन </a:t>
            </a:r>
            <a:r>
              <a:rPr lang="ne-NP" dirty="0" smtClean="0"/>
              <a:t>नसक्ने भएकोले ब्यवस्थापनका </a:t>
            </a:r>
            <a:r>
              <a:rPr lang="ne-NP" dirty="0"/>
              <a:t>लागि </a:t>
            </a:r>
            <a:r>
              <a:rPr lang="ne-NP" dirty="0" smtClean="0"/>
              <a:t>एकिकृत </a:t>
            </a:r>
            <a:r>
              <a:rPr lang="ne-NP" dirty="0"/>
              <a:t>शत्रुजीव ब्यवस्थापनका उपायहरु अवलम्बन गर्नु पर्छ </a:t>
            </a:r>
            <a:endParaRPr lang="en-US" dirty="0"/>
          </a:p>
        </p:txBody>
      </p:sp>
      <p:sp>
        <p:nvSpPr>
          <p:cNvPr id="5" name="Date Placeholder 4"/>
          <p:cNvSpPr>
            <a:spLocks noGrp="1"/>
          </p:cNvSpPr>
          <p:nvPr>
            <p:ph type="dt" sz="half" idx="10"/>
          </p:nvPr>
        </p:nvSpPr>
        <p:spPr/>
        <p:txBody>
          <a:bodyPr/>
          <a:lstStyle/>
          <a:p>
            <a:fld id="{E5902CCF-BD2D-4ABC-AC58-21ED705D114F}" type="datetime1">
              <a:rPr lang="en-US" smtClean="0"/>
              <a:t>9/24/2019</a:t>
            </a:fld>
            <a:endParaRPr lang="en-US"/>
          </a:p>
        </p:txBody>
      </p:sp>
      <p:sp>
        <p:nvSpPr>
          <p:cNvPr id="6" name="Footer Placeholder 5"/>
          <p:cNvSpPr>
            <a:spLocks noGrp="1"/>
          </p:cNvSpPr>
          <p:nvPr>
            <p:ph type="ftr" sz="quarter" idx="11"/>
          </p:nvPr>
        </p:nvSpPr>
        <p:spPr/>
        <p:txBody>
          <a:bodyPr/>
          <a:lstStyle/>
          <a:p>
            <a:r>
              <a:rPr lang="ne-NP" sz="1600" dirty="0" smtClean="0"/>
              <a:t>अमेरीकन फौजी किराको व्यवस्थापनका लागि सिफारीश प्रविधिहरु</a:t>
            </a:r>
            <a:endParaRPr lang="en-US" sz="1600"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0299294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e-NP" dirty="0" smtClean="0"/>
              <a:t>व्यवस्थापन</a:t>
            </a:r>
            <a:endParaRPr lang="en-US" dirty="0"/>
          </a:p>
        </p:txBody>
      </p:sp>
      <p:sp>
        <p:nvSpPr>
          <p:cNvPr id="3" name="Content Placeholder 2"/>
          <p:cNvSpPr>
            <a:spLocks noGrp="1"/>
          </p:cNvSpPr>
          <p:nvPr>
            <p:ph idx="1"/>
          </p:nvPr>
        </p:nvSpPr>
        <p:spPr/>
        <p:txBody>
          <a:bodyPr>
            <a:normAutofit fontScale="92500" lnSpcReduction="10000"/>
          </a:bodyPr>
          <a:lstStyle/>
          <a:p>
            <a:r>
              <a:rPr lang="ne-NP" dirty="0"/>
              <a:t>खेतबारीमा मकै उम्रेदेखि नियमित रुपमा अनुगमन गरी कीराको उपस्थिति र सम्भावित क्षतिको आँकलन गर्नुपर्दछ । </a:t>
            </a:r>
          </a:p>
          <a:p>
            <a:r>
              <a:rPr lang="ne-NP" dirty="0" smtClean="0"/>
              <a:t>मकैको </a:t>
            </a:r>
            <a:r>
              <a:rPr lang="ne-NP" dirty="0"/>
              <a:t>घोगामा समेत नोक्सान गर्नसक्ने भएकाले खोस्टाले पूरा घोगा छोपिने जातको मकै लगाउने । </a:t>
            </a:r>
          </a:p>
          <a:p>
            <a:r>
              <a:rPr lang="ne-NP" dirty="0" smtClean="0"/>
              <a:t>एउटा </a:t>
            </a:r>
            <a:r>
              <a:rPr lang="ne-NP" dirty="0"/>
              <a:t>पकेट क्षेत्रमा सकेसम्म एकै समयमा र अगाडि मकै रोप्ने । </a:t>
            </a:r>
          </a:p>
          <a:p>
            <a:r>
              <a:rPr lang="ne-NP" dirty="0" smtClean="0"/>
              <a:t>मकैको </a:t>
            </a:r>
            <a:r>
              <a:rPr lang="ne-NP" dirty="0"/>
              <a:t>एकल बाली लगाउनु भन्दा कोशेबाली अन्तरबाली वा मिश्रति बालीको रुपमा लगाउँदा कीराको प्रकोप कम हुन्छ ।</a:t>
            </a:r>
          </a:p>
          <a:p>
            <a:r>
              <a:rPr lang="ne-NP" dirty="0" smtClean="0"/>
              <a:t>डेस्मोडियम </a:t>
            </a:r>
            <a:r>
              <a:rPr lang="ne-NP" dirty="0"/>
              <a:t>घाँस एक किसिमको गन्ध आउने  जुन यो कीरालाई मन नपर्ने हुनाले विकर्ष बालीको रुपमा मकैको बीच बीचमा लगाउने र छेउछाउमा पासो बालीको रुपमा नेपियर घाँस लगाएर कीरालाई आकषिर्त गरी नेपियरमा मात्र विषादी प्रयोगद्वारा मार्न सकिन्छ । </a:t>
            </a:r>
          </a:p>
          <a:p>
            <a:endParaRPr lang="en-US" dirty="0"/>
          </a:p>
          <a:p>
            <a:endParaRPr lang="en-US" dirty="0"/>
          </a:p>
        </p:txBody>
      </p:sp>
      <p:sp>
        <p:nvSpPr>
          <p:cNvPr id="4" name="Date Placeholder 3"/>
          <p:cNvSpPr>
            <a:spLocks noGrp="1"/>
          </p:cNvSpPr>
          <p:nvPr>
            <p:ph type="dt" sz="half" idx="10"/>
          </p:nvPr>
        </p:nvSpPr>
        <p:spPr/>
        <p:txBody>
          <a:bodyPr/>
          <a:lstStyle/>
          <a:p>
            <a:fld id="{FCD99B49-097E-4963-9E71-29F891EB1C9B}" type="datetime1">
              <a:rPr lang="en-US" smtClean="0"/>
              <a:t>9/24/2019</a:t>
            </a:fld>
            <a:endParaRPr lang="en-US"/>
          </a:p>
        </p:txBody>
      </p:sp>
      <p:sp>
        <p:nvSpPr>
          <p:cNvPr id="5" name="Footer Placeholder 4"/>
          <p:cNvSpPr>
            <a:spLocks noGrp="1"/>
          </p:cNvSpPr>
          <p:nvPr>
            <p:ph type="ftr" sz="quarter" idx="11"/>
          </p:nvPr>
        </p:nvSpPr>
        <p:spPr/>
        <p:txBody>
          <a:bodyPr/>
          <a:lstStyle/>
          <a:p>
            <a:r>
              <a:rPr lang="ne-NP" dirty="0" smtClean="0"/>
              <a:t>अमेरीकन फौजी किराको व्यवस्थापनका लागि सिफारीश प्रविधिहरु</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25709826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e-NP" dirty="0" smtClean="0"/>
              <a:t>व्यवस्थापन...</a:t>
            </a:r>
            <a:endParaRPr lang="en-US" dirty="0"/>
          </a:p>
        </p:txBody>
      </p:sp>
      <p:sp>
        <p:nvSpPr>
          <p:cNvPr id="3" name="Content Placeholder 2"/>
          <p:cNvSpPr>
            <a:spLocks noGrp="1"/>
          </p:cNvSpPr>
          <p:nvPr>
            <p:ph idx="1"/>
          </p:nvPr>
        </p:nvSpPr>
        <p:spPr/>
        <p:txBody>
          <a:bodyPr>
            <a:normAutofit fontScale="92500" lnSpcReduction="10000"/>
          </a:bodyPr>
          <a:lstStyle/>
          <a:p>
            <a:r>
              <a:rPr lang="ne-NP" dirty="0"/>
              <a:t>बिरुवालाई स्वस्थ्य र कीराको क्षति सहनसक्ने बनाउन सिफारिस गरिए अनुसार सन्तुलित मलखादको प्रयोग गर्ने । </a:t>
            </a:r>
          </a:p>
          <a:p>
            <a:r>
              <a:rPr lang="ne-NP" dirty="0" smtClean="0"/>
              <a:t>मकै </a:t>
            </a:r>
            <a:r>
              <a:rPr lang="ne-NP" dirty="0"/>
              <a:t>रोप्नु अघि इमिडाक्लोप्रिड </a:t>
            </a:r>
            <a:r>
              <a:rPr lang="en-US" sz="2200" dirty="0"/>
              <a:t>(</a:t>
            </a:r>
            <a:r>
              <a:rPr lang="en-US" sz="2200" dirty="0" err="1"/>
              <a:t>Imidacloprid</a:t>
            </a:r>
            <a:r>
              <a:rPr lang="en-US" sz="2200" dirty="0"/>
              <a:t>) </a:t>
            </a:r>
            <a:r>
              <a:rPr lang="ne-NP" dirty="0" smtClean="0"/>
              <a:t>४८ </a:t>
            </a:r>
            <a:r>
              <a:rPr lang="ne-NP" dirty="0"/>
              <a:t>प्रतिशत एफ एस बिषादी प्रति किलोग्राम बीउमा ४ मी.ली.का दरले बीउ उपचार गरेर रोप्दा शुरुको ३ हप्तासम्मको बिरुवाहरुलाई क्षति हुनबाट बचाउन सकिन्छ । </a:t>
            </a:r>
          </a:p>
          <a:p>
            <a:r>
              <a:rPr lang="ne-NP" dirty="0" smtClean="0"/>
              <a:t>निरीक्षणको </a:t>
            </a:r>
            <a:r>
              <a:rPr lang="ne-NP" dirty="0"/>
              <a:t>क्रममा पातको तल्लो सतहमा झुण्डमा पारिएका अण्डाहरु संकलन गरी नष्ट गर्ने । </a:t>
            </a:r>
          </a:p>
          <a:p>
            <a:r>
              <a:rPr lang="ne-NP" dirty="0" smtClean="0"/>
              <a:t>पातमा </a:t>
            </a:r>
            <a:r>
              <a:rPr lang="ne-NP" dirty="0"/>
              <a:t>सेता लाम्चा झिल्ली सहितका प्वाल </a:t>
            </a:r>
            <a:r>
              <a:rPr lang="en-US" sz="2200" dirty="0"/>
              <a:t>(Papery window) </a:t>
            </a:r>
            <a:r>
              <a:rPr lang="ne-NP" dirty="0" smtClean="0"/>
              <a:t>हरु </a:t>
            </a:r>
            <a:r>
              <a:rPr lang="ne-NP" dirty="0"/>
              <a:t>देखा परेमा नीमजन्य विषादी एजाडिराक्टिन १५०० पीपीएम </a:t>
            </a:r>
            <a:r>
              <a:rPr lang="en-US" sz="2200" dirty="0"/>
              <a:t>(</a:t>
            </a:r>
            <a:r>
              <a:rPr lang="en-US" sz="2200" dirty="0" err="1"/>
              <a:t>Azadirachtin</a:t>
            </a:r>
            <a:r>
              <a:rPr lang="en-US" sz="2200" dirty="0"/>
              <a:t> 1500 ppm) </a:t>
            </a:r>
            <a:r>
              <a:rPr lang="ne-NP" sz="2200" dirty="0"/>
              <a:t> </a:t>
            </a:r>
            <a:r>
              <a:rPr lang="ne-NP" dirty="0"/>
              <a:t>५ मिली लिटर प्रति लिटर पानीमा मिसाएर र्छर्ने । </a:t>
            </a:r>
          </a:p>
          <a:p>
            <a:endParaRPr lang="en-US" dirty="0"/>
          </a:p>
          <a:p>
            <a:endParaRPr lang="en-US" dirty="0"/>
          </a:p>
          <a:p>
            <a:endParaRPr lang="en-US" dirty="0"/>
          </a:p>
        </p:txBody>
      </p:sp>
      <p:sp>
        <p:nvSpPr>
          <p:cNvPr id="4" name="Date Placeholder 3"/>
          <p:cNvSpPr>
            <a:spLocks noGrp="1"/>
          </p:cNvSpPr>
          <p:nvPr>
            <p:ph type="dt" sz="half" idx="10"/>
          </p:nvPr>
        </p:nvSpPr>
        <p:spPr/>
        <p:txBody>
          <a:bodyPr/>
          <a:lstStyle/>
          <a:p>
            <a:fld id="{95FB0294-5DAD-4487-8D26-39EA1D72876E}" type="datetime1">
              <a:rPr lang="en-US" smtClean="0"/>
              <a:t>9/24/2019</a:t>
            </a:fld>
            <a:endParaRPr lang="en-US"/>
          </a:p>
        </p:txBody>
      </p:sp>
      <p:sp>
        <p:nvSpPr>
          <p:cNvPr id="5" name="Footer Placeholder 4"/>
          <p:cNvSpPr>
            <a:spLocks noGrp="1"/>
          </p:cNvSpPr>
          <p:nvPr>
            <p:ph type="ftr" sz="quarter" idx="11"/>
          </p:nvPr>
        </p:nvSpPr>
        <p:spPr/>
        <p:txBody>
          <a:bodyPr/>
          <a:lstStyle/>
          <a:p>
            <a:r>
              <a:rPr lang="ne-NP" dirty="0" smtClean="0"/>
              <a:t>अमेरीकन फौजी किराको व्यवस्थापनका लागि सिफारीश प्रविधिहरु</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13172805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e-NP" dirty="0" smtClean="0"/>
              <a:t>व्यवस्थापन...</a:t>
            </a:r>
            <a:endParaRPr lang="en-US" dirty="0"/>
          </a:p>
        </p:txBody>
      </p:sp>
      <p:sp>
        <p:nvSpPr>
          <p:cNvPr id="3" name="Content Placeholder 2"/>
          <p:cNvSpPr>
            <a:spLocks noGrp="1"/>
          </p:cNvSpPr>
          <p:nvPr>
            <p:ph idx="1"/>
          </p:nvPr>
        </p:nvSpPr>
        <p:spPr/>
        <p:txBody>
          <a:bodyPr>
            <a:normAutofit fontScale="77500" lnSpcReduction="20000"/>
          </a:bodyPr>
          <a:lstStyle/>
          <a:p>
            <a:r>
              <a:rPr lang="ne-NP" dirty="0" smtClean="0"/>
              <a:t>मकैको </a:t>
            </a:r>
            <a:r>
              <a:rPr lang="ne-NP" dirty="0"/>
              <a:t>पातमा लार्भाले क्षति गरेको प्वालहरु तथा गुभोमा क्षतिको लक्षण देखा परेमा अनिवार्य रुपमा सुरक्षित पहिरन लगाई निम्नानुसारका रासायनिक विषादीहरु आलोपालो गरी विषादी मिसाएको घोल प्रति रोपनी २५ लिटरका दरले प्रयोग गर्नु पर्दछ । </a:t>
            </a:r>
          </a:p>
          <a:p>
            <a:pPr lvl="1"/>
            <a:r>
              <a:rPr lang="ne-NP" dirty="0" smtClean="0"/>
              <a:t>स्पाइनेटोराम </a:t>
            </a:r>
            <a:r>
              <a:rPr lang="en-US" sz="2100" dirty="0"/>
              <a:t>(</a:t>
            </a:r>
            <a:r>
              <a:rPr lang="en-US" sz="2100" dirty="0" err="1"/>
              <a:t>Spinetoram</a:t>
            </a:r>
            <a:r>
              <a:rPr lang="en-US" sz="2100" dirty="0"/>
              <a:t>) </a:t>
            </a:r>
            <a:r>
              <a:rPr lang="ne-NP" sz="2100" dirty="0" smtClean="0"/>
              <a:t> </a:t>
            </a:r>
            <a:r>
              <a:rPr lang="ne-NP" dirty="0"/>
              <a:t>११.७ एस.सी. १ मी.ली. प्रति २ लिटर पानीका दरले वा</a:t>
            </a:r>
          </a:p>
          <a:p>
            <a:pPr lvl="1"/>
            <a:r>
              <a:rPr lang="ne-NP" dirty="0" smtClean="0"/>
              <a:t>इमामेक्टिन </a:t>
            </a:r>
            <a:r>
              <a:rPr lang="ne-NP" dirty="0"/>
              <a:t>बेन्जोएट </a:t>
            </a:r>
            <a:r>
              <a:rPr lang="en-US" sz="2100" dirty="0"/>
              <a:t>(</a:t>
            </a:r>
            <a:r>
              <a:rPr lang="en-US" sz="2100" dirty="0" err="1"/>
              <a:t>Emamectin</a:t>
            </a:r>
            <a:r>
              <a:rPr lang="en-US" sz="2100" dirty="0"/>
              <a:t> Benzoate) </a:t>
            </a:r>
            <a:r>
              <a:rPr lang="ne-NP" dirty="0" smtClean="0"/>
              <a:t>५ </a:t>
            </a:r>
            <a:r>
              <a:rPr lang="ne-NP" dirty="0"/>
              <a:t>प्रतिशत एस.जी. १ ग्राम प्रति २.५ लिटर पानीका दरले वा </a:t>
            </a:r>
          </a:p>
          <a:p>
            <a:pPr lvl="1"/>
            <a:r>
              <a:rPr lang="ne-NP" dirty="0" smtClean="0"/>
              <a:t>क्लोरएन्ट्रानिलीप्रोल </a:t>
            </a:r>
            <a:r>
              <a:rPr lang="en-US" sz="2100" dirty="0"/>
              <a:t>(</a:t>
            </a:r>
            <a:r>
              <a:rPr lang="en-US" sz="2100" dirty="0" err="1"/>
              <a:t>Chlorantraniliprole</a:t>
            </a:r>
            <a:r>
              <a:rPr lang="en-US" sz="2100" dirty="0" smtClean="0"/>
              <a:t>) </a:t>
            </a:r>
            <a:r>
              <a:rPr lang="ne-NP" dirty="0" smtClean="0"/>
              <a:t>१८.५ </a:t>
            </a:r>
            <a:r>
              <a:rPr lang="ne-NP" dirty="0"/>
              <a:t>प्रतिशत एस.सी.  १ मी.ली. प्रति २.५ लिटर पानीका दरले वा </a:t>
            </a:r>
          </a:p>
          <a:p>
            <a:pPr lvl="1"/>
            <a:r>
              <a:rPr lang="ne-NP" dirty="0" smtClean="0"/>
              <a:t>स्पाइनोस्याड </a:t>
            </a:r>
            <a:r>
              <a:rPr lang="en-US" sz="2100" dirty="0"/>
              <a:t>(</a:t>
            </a:r>
            <a:r>
              <a:rPr lang="en-US" sz="2100" dirty="0" err="1"/>
              <a:t>Spinosad</a:t>
            </a:r>
            <a:r>
              <a:rPr lang="en-US" sz="2100" dirty="0"/>
              <a:t>) </a:t>
            </a:r>
            <a:r>
              <a:rPr lang="ne-NP" sz="2100" dirty="0" smtClean="0"/>
              <a:t> </a:t>
            </a:r>
            <a:r>
              <a:rPr lang="ne-NP" dirty="0"/>
              <a:t>४५ प्रतिशत एस.सी. १ मी.ली. प्रति ३ लिटर पानीका दरले मिसाएर र्छर्ने । </a:t>
            </a:r>
          </a:p>
          <a:p>
            <a:r>
              <a:rPr lang="ne-NP" dirty="0" smtClean="0"/>
              <a:t>लार्भा हुर्केपछि </a:t>
            </a:r>
            <a:r>
              <a:rPr lang="ne-NP" dirty="0"/>
              <a:t>तथा मकैको घोगा लाग्न थाले पछि विषादीको प्रयोग प्रभावकारी नहुने हुँदा विषादी प्रयोग नगर्ने । त्यसैले, मकै बालीमा कीराको क्षतिको लक्षणहरु देखिनासाथ विषादीको प्रयोग वा अन्य व्यवस्थापन विधि अपनाई नियन्त्रण गर्नु पर्दछ । रासायनिक विषादीको प्रयोग गर्दा सुरक्षात्मक उपायहरु -मास्क, चस्मा, पुरा बाहुला भएको लुगा र जत्ता लगाएर) अवलम्वन गर्नुपर्छ । पर्खनु पर्ने समयको ख्याल गरौ र जथाभावी बिषादीको दुरुपयोग नगरौं ।</a:t>
            </a:r>
          </a:p>
          <a:p>
            <a:endParaRPr lang="en-US" dirty="0"/>
          </a:p>
        </p:txBody>
      </p:sp>
      <p:sp>
        <p:nvSpPr>
          <p:cNvPr id="4" name="Date Placeholder 3"/>
          <p:cNvSpPr>
            <a:spLocks noGrp="1"/>
          </p:cNvSpPr>
          <p:nvPr>
            <p:ph type="dt" sz="half" idx="10"/>
          </p:nvPr>
        </p:nvSpPr>
        <p:spPr/>
        <p:txBody>
          <a:bodyPr/>
          <a:lstStyle/>
          <a:p>
            <a:fld id="{C2B38844-41DC-46C9-A490-4AB4B8E7C716}" type="datetime1">
              <a:rPr lang="en-US" smtClean="0"/>
              <a:t>9/24/2019</a:t>
            </a:fld>
            <a:endParaRPr lang="en-US"/>
          </a:p>
        </p:txBody>
      </p:sp>
      <p:sp>
        <p:nvSpPr>
          <p:cNvPr id="5" name="Footer Placeholder 4"/>
          <p:cNvSpPr>
            <a:spLocks noGrp="1"/>
          </p:cNvSpPr>
          <p:nvPr>
            <p:ph type="ftr" sz="quarter" idx="11"/>
          </p:nvPr>
        </p:nvSpPr>
        <p:spPr/>
        <p:txBody>
          <a:bodyPr/>
          <a:lstStyle/>
          <a:p>
            <a:r>
              <a:rPr lang="ne-NP" smtClean="0"/>
              <a:t>अमेरीकन फौजी किराको व्यवस्थापनका लागि सिफारीश प्रविधिहरु</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15139499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38411"/>
            <a:ext cx="6705600" cy="1143000"/>
          </a:xfrm>
        </p:spPr>
        <p:txBody>
          <a:bodyPr>
            <a:noAutofit/>
          </a:bodyPr>
          <a:lstStyle/>
          <a:p>
            <a:r>
              <a:rPr lang="en-US" sz="3200" b="1" dirty="0"/>
              <a:t>Annexure 3: List of Pesticides that can be used for the Management of FAW</a:t>
            </a:r>
            <a:br>
              <a:rPr lang="en-US" sz="3200" b="1" dirty="0"/>
            </a:b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10840100"/>
              </p:ext>
            </p:extLst>
          </p:nvPr>
        </p:nvGraphicFramePr>
        <p:xfrm>
          <a:off x="308935" y="1387523"/>
          <a:ext cx="7454057" cy="5433060"/>
        </p:xfrm>
        <a:graphic>
          <a:graphicData uri="http://schemas.openxmlformats.org/drawingml/2006/table">
            <a:tbl>
              <a:tblPr firstRow="1" firstCol="1" bandRow="1">
                <a:tableStyleId>{5C22544A-7EE6-4342-B048-85BDC9FD1C3A}</a:tableStyleId>
              </a:tblPr>
              <a:tblGrid>
                <a:gridCol w="446961">
                  <a:extLst>
                    <a:ext uri="{9D8B030D-6E8A-4147-A177-3AD203B41FA5}">
                      <a16:colId xmlns="" xmlns:a16="http://schemas.microsoft.com/office/drawing/2014/main" val="407240870"/>
                    </a:ext>
                  </a:extLst>
                </a:gridCol>
                <a:gridCol w="1431027">
                  <a:extLst>
                    <a:ext uri="{9D8B030D-6E8A-4147-A177-3AD203B41FA5}">
                      <a16:colId xmlns="" xmlns:a16="http://schemas.microsoft.com/office/drawing/2014/main" val="2943074522"/>
                    </a:ext>
                  </a:extLst>
                </a:gridCol>
                <a:gridCol w="4674181">
                  <a:extLst>
                    <a:ext uri="{9D8B030D-6E8A-4147-A177-3AD203B41FA5}">
                      <a16:colId xmlns="" xmlns:a16="http://schemas.microsoft.com/office/drawing/2014/main" val="931222567"/>
                    </a:ext>
                  </a:extLst>
                </a:gridCol>
                <a:gridCol w="901888">
                  <a:extLst>
                    <a:ext uri="{9D8B030D-6E8A-4147-A177-3AD203B41FA5}">
                      <a16:colId xmlns="" xmlns:a16="http://schemas.microsoft.com/office/drawing/2014/main" val="539060609"/>
                    </a:ext>
                  </a:extLst>
                </a:gridCol>
              </a:tblGrid>
              <a:tr h="694859">
                <a:tc>
                  <a:txBody>
                    <a:bodyPr/>
                    <a:lstStyle/>
                    <a:p>
                      <a:pPr marL="0" marR="0" algn="just">
                        <a:lnSpc>
                          <a:spcPct val="115000"/>
                        </a:lnSpc>
                        <a:spcBef>
                          <a:spcPts val="0"/>
                        </a:spcBef>
                        <a:spcAft>
                          <a:spcPts val="0"/>
                        </a:spcAft>
                      </a:pPr>
                      <a:r>
                        <a:rPr lang="en-US" sz="2000" dirty="0">
                          <a:effectLst/>
                        </a:rPr>
                        <a:t>S N </a:t>
                      </a:r>
                      <a:endParaRPr lang="en-US" sz="20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2000" dirty="0">
                          <a:effectLst/>
                        </a:rPr>
                        <a:t>Common Name</a:t>
                      </a:r>
                      <a:endParaRPr lang="en-US" sz="20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2000" dirty="0">
                          <a:effectLst/>
                        </a:rPr>
                        <a:t>Registered Trade Names</a:t>
                      </a:r>
                      <a:endParaRPr lang="en-US" sz="20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2000" dirty="0">
                          <a:effectLst/>
                        </a:rPr>
                        <a:t>Remarks</a:t>
                      </a:r>
                      <a:endParaRPr lang="en-US" sz="20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extLst>
                  <a:ext uri="{0D108BD9-81ED-4DB2-BD59-A6C34878D82A}">
                    <a16:rowId xmlns="" xmlns:a16="http://schemas.microsoft.com/office/drawing/2014/main" val="3863686208"/>
                  </a:ext>
                </a:extLst>
              </a:tr>
              <a:tr h="347429">
                <a:tc>
                  <a:txBody>
                    <a:bodyPr/>
                    <a:lstStyle/>
                    <a:p>
                      <a:pPr marL="342900" marR="0" lvl="0" indent="-342900" algn="just">
                        <a:lnSpc>
                          <a:spcPct val="115000"/>
                        </a:lnSpc>
                        <a:spcBef>
                          <a:spcPts val="0"/>
                        </a:spcBef>
                        <a:spcAft>
                          <a:spcPts val="0"/>
                        </a:spcAft>
                        <a:buFont typeface="+mj-lt"/>
                        <a:buAutoNum type="arabicPeriod"/>
                      </a:pPr>
                      <a:r>
                        <a:rPr lang="en-US" sz="1800" dirty="0">
                          <a:effectLst/>
                        </a:rPr>
                        <a:t> </a:t>
                      </a:r>
                      <a:endParaRPr lang="en-US" sz="18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1800" dirty="0" err="1">
                          <a:effectLst/>
                        </a:rPr>
                        <a:t>Azadirachta</a:t>
                      </a:r>
                      <a:r>
                        <a:rPr lang="en-US" sz="1800" dirty="0">
                          <a:effectLst/>
                        </a:rPr>
                        <a:t> </a:t>
                      </a:r>
                      <a:r>
                        <a:rPr lang="en-US" sz="1800" dirty="0" err="1">
                          <a:effectLst/>
                        </a:rPr>
                        <a:t>indica</a:t>
                      </a:r>
                      <a:endParaRPr lang="en-US" sz="18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1800" dirty="0">
                          <a:effectLst/>
                        </a:rPr>
                        <a:t>MARGO N.F</a:t>
                      </a:r>
                      <a:endParaRPr lang="en-US" sz="18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1800" dirty="0">
                          <a:effectLst/>
                        </a:rPr>
                        <a:t> </a:t>
                      </a:r>
                      <a:endParaRPr lang="en-US" sz="18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extLst>
                  <a:ext uri="{0D108BD9-81ED-4DB2-BD59-A6C34878D82A}">
                    <a16:rowId xmlns="" xmlns:a16="http://schemas.microsoft.com/office/drawing/2014/main" val="1609586169"/>
                  </a:ext>
                </a:extLst>
              </a:tr>
              <a:tr h="3474294">
                <a:tc>
                  <a:txBody>
                    <a:bodyPr/>
                    <a:lstStyle/>
                    <a:p>
                      <a:pPr marL="0" marR="0" lvl="0" indent="0" algn="just">
                        <a:lnSpc>
                          <a:spcPct val="115000"/>
                        </a:lnSpc>
                        <a:spcBef>
                          <a:spcPts val="0"/>
                        </a:spcBef>
                        <a:spcAft>
                          <a:spcPts val="0"/>
                        </a:spcAft>
                        <a:buFont typeface="+mj-lt"/>
                        <a:buNone/>
                      </a:pPr>
                      <a:r>
                        <a:rPr lang="en-US" sz="1800" dirty="0" smtClean="0">
                          <a:effectLst/>
                        </a:rPr>
                        <a:t>2.</a:t>
                      </a:r>
                      <a:r>
                        <a:rPr lang="en-US" sz="1800" dirty="0">
                          <a:effectLst/>
                        </a:rPr>
                        <a:t> </a:t>
                      </a:r>
                      <a:endParaRPr lang="en-US" sz="18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1800" dirty="0" err="1">
                          <a:effectLst/>
                        </a:rPr>
                        <a:t>Azadirachtin</a:t>
                      </a:r>
                      <a:endParaRPr lang="en-US" sz="18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1800" dirty="0">
                          <a:effectLst/>
                        </a:rPr>
                        <a:t>AGRIGAURD, ASTAN-KILLER- 0.15 EC, ASTHA NEEM SUPER- 1 Cake, AVANA- 0.15 GR, AZADIRECHTIN- 1 EC, BELIEVE- 0.03 EC, BIO - M – POWER- 0.03 WW, BIO DOSE- 0.15 WW, BLACK DOG- 5 EC, MARGOSOM-MULTINEEM- 0.03 EC, MULTINEMOR-0.15 EC, NEEM 1500-0.15 EC, NEEM- F, NEEM GOLD-0.04 GR, NEEM KAVACH-0.15 EC, NEEMATE -10-10 GR, NEEMAZAL-5 EC, NEEMCIDE-0.03 EC, </a:t>
                      </a:r>
                      <a:r>
                        <a:rPr lang="en-US" sz="1800" dirty="0" err="1">
                          <a:effectLst/>
                        </a:rPr>
                        <a:t>Neemraj</a:t>
                      </a:r>
                      <a:r>
                        <a:rPr lang="en-US" sz="1800" dirty="0">
                          <a:effectLst/>
                        </a:rPr>
                        <a:t>- 1%, 5%, 0.03%, 0.15% EC, </a:t>
                      </a:r>
                      <a:r>
                        <a:rPr lang="en-US" sz="1800" dirty="0" err="1">
                          <a:effectLst/>
                        </a:rPr>
                        <a:t>Neemras</a:t>
                      </a:r>
                      <a:r>
                        <a:rPr lang="en-US" sz="1800" dirty="0">
                          <a:effectLst/>
                        </a:rPr>
                        <a:t> 1500 PPM-0.15% EC, </a:t>
                      </a:r>
                      <a:r>
                        <a:rPr lang="en-US" sz="1800" dirty="0" err="1">
                          <a:effectLst/>
                        </a:rPr>
                        <a:t>Neemtel</a:t>
                      </a:r>
                      <a:r>
                        <a:rPr lang="en-US" sz="1800" dirty="0">
                          <a:effectLst/>
                        </a:rPr>
                        <a:t> 1.5 % EC, </a:t>
                      </a:r>
                      <a:r>
                        <a:rPr lang="en-US" sz="1800" dirty="0" err="1">
                          <a:effectLst/>
                        </a:rPr>
                        <a:t>Neemtel</a:t>
                      </a:r>
                      <a:r>
                        <a:rPr lang="en-US" sz="1800" dirty="0">
                          <a:effectLst/>
                        </a:rPr>
                        <a:t> 1- 3% EC, </a:t>
                      </a:r>
                      <a:r>
                        <a:rPr lang="en-US" sz="1800" dirty="0" err="1">
                          <a:effectLst/>
                        </a:rPr>
                        <a:t>Niconeem</a:t>
                      </a:r>
                      <a:r>
                        <a:rPr lang="en-US" sz="1800" dirty="0">
                          <a:effectLst/>
                        </a:rPr>
                        <a:t>- 0.15%, 0.3%, </a:t>
                      </a:r>
                      <a:r>
                        <a:rPr lang="en-US" sz="1800" dirty="0" err="1">
                          <a:effectLst/>
                        </a:rPr>
                        <a:t>Niconeem</a:t>
                      </a:r>
                      <a:r>
                        <a:rPr lang="en-US" sz="1800" dirty="0">
                          <a:effectLst/>
                        </a:rPr>
                        <a:t> 1% EC, </a:t>
                      </a:r>
                      <a:r>
                        <a:rPr lang="en-US" sz="1800" dirty="0" err="1">
                          <a:effectLst/>
                        </a:rPr>
                        <a:t>Nimazal</a:t>
                      </a:r>
                      <a:r>
                        <a:rPr lang="en-US" sz="1800" dirty="0">
                          <a:effectLst/>
                        </a:rPr>
                        <a:t>—TS- 1% EC, Nimbecidine-0.03% EC, Peak Neem 0.03% EC, Refresh 0.03% EC, Signature Gold 1% EC, </a:t>
                      </a:r>
                      <a:r>
                        <a:rPr lang="en-US" sz="1800" dirty="0" err="1">
                          <a:effectLst/>
                        </a:rPr>
                        <a:t>Superneem</a:t>
                      </a:r>
                      <a:r>
                        <a:rPr lang="en-US" sz="1800" dirty="0">
                          <a:effectLst/>
                        </a:rPr>
                        <a:t>+ 0.15% EC, </a:t>
                      </a:r>
                      <a:r>
                        <a:rPr lang="en-US" sz="1800" dirty="0" err="1">
                          <a:effectLst/>
                        </a:rPr>
                        <a:t>Ultineem</a:t>
                      </a:r>
                      <a:r>
                        <a:rPr lang="en-US" sz="1800" dirty="0">
                          <a:effectLst/>
                        </a:rPr>
                        <a:t> 1% EC</a:t>
                      </a:r>
                      <a:endParaRPr lang="en-US" sz="18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1800" dirty="0">
                          <a:effectLst/>
                        </a:rPr>
                        <a:t> </a:t>
                      </a:r>
                      <a:endParaRPr lang="en-US" sz="18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extLst>
                  <a:ext uri="{0D108BD9-81ED-4DB2-BD59-A6C34878D82A}">
                    <a16:rowId xmlns="" xmlns:a16="http://schemas.microsoft.com/office/drawing/2014/main" val="2050562613"/>
                  </a:ext>
                </a:extLst>
              </a:tr>
            </a:tbl>
          </a:graphicData>
        </a:graphic>
      </p:graphicFrame>
      <p:sp>
        <p:nvSpPr>
          <p:cNvPr id="3" name="Date Placeholder 2"/>
          <p:cNvSpPr>
            <a:spLocks noGrp="1"/>
          </p:cNvSpPr>
          <p:nvPr>
            <p:ph type="dt" sz="half" idx="10"/>
          </p:nvPr>
        </p:nvSpPr>
        <p:spPr/>
        <p:txBody>
          <a:bodyPr/>
          <a:lstStyle/>
          <a:p>
            <a:fld id="{33A6706B-95E7-4785-844E-72436F8F408E}" type="datetime1">
              <a:rPr lang="en-US" smtClean="0"/>
              <a:t>9/24/2019</a:t>
            </a:fld>
            <a:endParaRPr lang="en-US"/>
          </a:p>
        </p:txBody>
      </p:sp>
      <p:sp>
        <p:nvSpPr>
          <p:cNvPr id="5" name="Footer Placeholder 4"/>
          <p:cNvSpPr>
            <a:spLocks noGrp="1"/>
          </p:cNvSpPr>
          <p:nvPr>
            <p:ph type="ftr" sz="quarter" idx="11"/>
          </p:nvPr>
        </p:nvSpPr>
        <p:spPr/>
        <p:txBody>
          <a:bodyPr/>
          <a:lstStyle/>
          <a:p>
            <a:r>
              <a:rPr lang="en-US" smtClean="0"/>
              <a:t>ToT on American Fall Armyworm Identification and Management</a:t>
            </a:r>
            <a:endParaRPr lang="en-US"/>
          </a:p>
        </p:txBody>
      </p:sp>
      <p:sp>
        <p:nvSpPr>
          <p:cNvPr id="6" name="Slide Number Placeholder 5"/>
          <p:cNvSpPr>
            <a:spLocks noGrp="1"/>
          </p:cNvSpPr>
          <p:nvPr>
            <p:ph type="sldNum" sz="quarter" idx="12"/>
          </p:nvPr>
        </p:nvSpPr>
        <p:spPr/>
        <p:txBody>
          <a:bodyPr/>
          <a:lstStyle/>
          <a:p>
            <a:fld id="{D49E1896-E7E0-4E6E-9E77-FE81FC3A7FCA}" type="slidenum">
              <a:rPr lang="en-US" smtClean="0"/>
              <a:t>7</a:t>
            </a:fld>
            <a:endParaRPr lang="en-US"/>
          </a:p>
        </p:txBody>
      </p:sp>
    </p:spTree>
    <p:extLst>
      <p:ext uri="{BB962C8B-B14F-4D97-AF65-F5344CB8AC3E}">
        <p14:creationId xmlns:p14="http://schemas.microsoft.com/office/powerpoint/2010/main" val="1033288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32089143"/>
              </p:ext>
            </p:extLst>
          </p:nvPr>
        </p:nvGraphicFramePr>
        <p:xfrm>
          <a:off x="638887" y="714845"/>
          <a:ext cx="6942640" cy="6624828"/>
        </p:xfrm>
        <a:graphic>
          <a:graphicData uri="http://schemas.openxmlformats.org/drawingml/2006/table">
            <a:tbl>
              <a:tblPr firstRow="1" firstCol="1" bandRow="1">
                <a:tableStyleId>{5C22544A-7EE6-4342-B048-85BDC9FD1C3A}</a:tableStyleId>
              </a:tblPr>
              <a:tblGrid>
                <a:gridCol w="547472">
                  <a:extLst>
                    <a:ext uri="{9D8B030D-6E8A-4147-A177-3AD203B41FA5}">
                      <a16:colId xmlns="" xmlns:a16="http://schemas.microsoft.com/office/drawing/2014/main" val="3251150151"/>
                    </a:ext>
                  </a:extLst>
                </a:gridCol>
                <a:gridCol w="1341890">
                  <a:extLst>
                    <a:ext uri="{9D8B030D-6E8A-4147-A177-3AD203B41FA5}">
                      <a16:colId xmlns="" xmlns:a16="http://schemas.microsoft.com/office/drawing/2014/main" val="4053703799"/>
                    </a:ext>
                  </a:extLst>
                </a:gridCol>
                <a:gridCol w="5053278">
                  <a:extLst>
                    <a:ext uri="{9D8B030D-6E8A-4147-A177-3AD203B41FA5}">
                      <a16:colId xmlns="" xmlns:a16="http://schemas.microsoft.com/office/drawing/2014/main" val="425714595"/>
                    </a:ext>
                  </a:extLst>
                </a:gridCol>
              </a:tblGrid>
              <a:tr h="310810">
                <a:tc>
                  <a:txBody>
                    <a:bodyPr/>
                    <a:lstStyle/>
                    <a:p>
                      <a:pPr marL="0" marR="0" lvl="0" indent="0" algn="just">
                        <a:lnSpc>
                          <a:spcPct val="115000"/>
                        </a:lnSpc>
                        <a:spcBef>
                          <a:spcPts val="0"/>
                        </a:spcBef>
                        <a:spcAft>
                          <a:spcPts val="0"/>
                        </a:spcAft>
                        <a:buFont typeface="+mj-lt"/>
                        <a:buNone/>
                      </a:pPr>
                      <a:r>
                        <a:rPr lang="en-US" sz="1800" dirty="0" smtClean="0">
                          <a:effectLst/>
                          <a:latin typeface="+mn-lt"/>
                          <a:ea typeface="+mn-ea"/>
                          <a:cs typeface="+mn-cs"/>
                        </a:rPr>
                        <a:t>3.</a:t>
                      </a:r>
                      <a:endParaRPr lang="en-US" sz="1800" dirty="0">
                        <a:effectLst/>
                        <a:latin typeface="Calibri" panose="020F0502020204030204" pitchFamily="34" charset="0"/>
                        <a:ea typeface="Times New Roman" panose="02020603050405020304" pitchFamily="18" charset="0"/>
                        <a:cs typeface="Mangal" panose="00000400000000000000" pitchFamily="2"/>
                      </a:endParaRPr>
                    </a:p>
                  </a:txBody>
                  <a:tcPr marL="31250" marR="31250" marT="0" marB="0"/>
                </a:tc>
                <a:tc>
                  <a:txBody>
                    <a:bodyPr/>
                    <a:lstStyle/>
                    <a:p>
                      <a:pPr marL="0" marR="0" algn="just">
                        <a:lnSpc>
                          <a:spcPct val="115000"/>
                        </a:lnSpc>
                        <a:spcBef>
                          <a:spcPts val="0"/>
                        </a:spcBef>
                        <a:spcAft>
                          <a:spcPts val="0"/>
                        </a:spcAft>
                      </a:pPr>
                      <a:r>
                        <a:rPr lang="en-US" sz="1800">
                          <a:effectLst/>
                        </a:rPr>
                        <a:t>Bacillus thuringiensis</a:t>
                      </a:r>
                      <a:endParaRPr lang="en-US" sz="1800">
                        <a:effectLst/>
                        <a:latin typeface="Calibri" panose="020F0502020204030204" pitchFamily="34" charset="0"/>
                        <a:ea typeface="Times New Roman" panose="02020603050405020304" pitchFamily="18" charset="0"/>
                        <a:cs typeface="Mangal" panose="00000400000000000000" pitchFamily="2"/>
                      </a:endParaRPr>
                    </a:p>
                  </a:txBody>
                  <a:tcPr marL="31250" marR="31250" marT="0" marB="0"/>
                </a:tc>
                <a:tc>
                  <a:txBody>
                    <a:bodyPr/>
                    <a:lstStyle/>
                    <a:p>
                      <a:pPr marL="0" marR="0" algn="just">
                        <a:lnSpc>
                          <a:spcPct val="115000"/>
                        </a:lnSpc>
                        <a:spcBef>
                          <a:spcPts val="0"/>
                        </a:spcBef>
                        <a:spcAft>
                          <a:spcPts val="0"/>
                        </a:spcAft>
                      </a:pPr>
                      <a:r>
                        <a:rPr lang="en-US" sz="1800">
                          <a:effectLst/>
                        </a:rPr>
                        <a:t>CHANDANI - 5 WP, LIPEL, MAHASTRA- 0.5 WP</a:t>
                      </a:r>
                      <a:endParaRPr lang="en-US" sz="1800">
                        <a:effectLst/>
                        <a:latin typeface="Calibri" panose="020F0502020204030204" pitchFamily="34" charset="0"/>
                        <a:ea typeface="Times New Roman" panose="02020603050405020304" pitchFamily="18" charset="0"/>
                        <a:cs typeface="Mangal" panose="00000400000000000000" pitchFamily="2"/>
                      </a:endParaRPr>
                    </a:p>
                  </a:txBody>
                  <a:tcPr marL="31250" marR="31250" marT="0" marB="0"/>
                </a:tc>
                <a:extLst>
                  <a:ext uri="{0D108BD9-81ED-4DB2-BD59-A6C34878D82A}">
                    <a16:rowId xmlns="" xmlns:a16="http://schemas.microsoft.com/office/drawing/2014/main" val="3865839453"/>
                  </a:ext>
                </a:extLst>
              </a:tr>
              <a:tr h="621620">
                <a:tc>
                  <a:txBody>
                    <a:bodyPr/>
                    <a:lstStyle/>
                    <a:p>
                      <a:pPr marL="0" marR="0" lvl="0" indent="0" algn="just">
                        <a:lnSpc>
                          <a:spcPct val="115000"/>
                        </a:lnSpc>
                        <a:spcBef>
                          <a:spcPts val="0"/>
                        </a:spcBef>
                        <a:spcAft>
                          <a:spcPts val="0"/>
                        </a:spcAft>
                        <a:buFont typeface="+mj-lt"/>
                        <a:buNone/>
                      </a:pPr>
                      <a:r>
                        <a:rPr lang="en-US" sz="1800" dirty="0" smtClean="0">
                          <a:effectLst/>
                          <a:latin typeface="+mn-lt"/>
                          <a:ea typeface="+mn-ea"/>
                          <a:cs typeface="+mn-cs"/>
                        </a:rPr>
                        <a:t>4.</a:t>
                      </a:r>
                      <a:endParaRPr lang="en-US" sz="1800" dirty="0">
                        <a:effectLst/>
                        <a:latin typeface="Calibri" panose="020F0502020204030204" pitchFamily="34" charset="0"/>
                        <a:ea typeface="Times New Roman" panose="02020603050405020304" pitchFamily="18" charset="0"/>
                        <a:cs typeface="Mangal" panose="00000400000000000000" pitchFamily="2"/>
                      </a:endParaRPr>
                    </a:p>
                  </a:txBody>
                  <a:tcPr marL="31250" marR="31250" marT="0" marB="0"/>
                </a:tc>
                <a:tc>
                  <a:txBody>
                    <a:bodyPr/>
                    <a:lstStyle/>
                    <a:p>
                      <a:pPr marL="0" marR="0" algn="just">
                        <a:lnSpc>
                          <a:spcPct val="115000"/>
                        </a:lnSpc>
                        <a:spcBef>
                          <a:spcPts val="0"/>
                        </a:spcBef>
                        <a:spcAft>
                          <a:spcPts val="0"/>
                        </a:spcAft>
                      </a:pPr>
                      <a:r>
                        <a:rPr lang="en-US" sz="1800">
                          <a:effectLst/>
                        </a:rPr>
                        <a:t>Chlorantranilipole 18.5% SC</a:t>
                      </a:r>
                      <a:endParaRPr lang="en-US" sz="1800">
                        <a:effectLst/>
                        <a:latin typeface="Calibri" panose="020F0502020204030204" pitchFamily="34" charset="0"/>
                        <a:ea typeface="Times New Roman" panose="02020603050405020304" pitchFamily="18" charset="0"/>
                        <a:cs typeface="Mangal" panose="00000400000000000000" pitchFamily="2"/>
                      </a:endParaRPr>
                    </a:p>
                  </a:txBody>
                  <a:tcPr marL="31250" marR="31250" marT="0" marB="0"/>
                </a:tc>
                <a:tc>
                  <a:txBody>
                    <a:bodyPr/>
                    <a:lstStyle/>
                    <a:p>
                      <a:pPr marL="0" marR="0" algn="just">
                        <a:lnSpc>
                          <a:spcPct val="115000"/>
                        </a:lnSpc>
                        <a:spcBef>
                          <a:spcPts val="0"/>
                        </a:spcBef>
                        <a:spcAft>
                          <a:spcPts val="0"/>
                        </a:spcAft>
                      </a:pPr>
                      <a:r>
                        <a:rPr lang="en-US" sz="1800">
                          <a:effectLst/>
                        </a:rPr>
                        <a:t>ALLCORA (18.50 %SC),  ALLCORA - G (0.4% GR), COVER LIQ (0.4% GR), NICORA GOLD (18.5% SC), CORAGEN (18.50% SC), FERTERRA (0.4 % GR)</a:t>
                      </a:r>
                      <a:endParaRPr lang="en-US" sz="1800">
                        <a:effectLst/>
                        <a:latin typeface="Calibri" panose="020F0502020204030204" pitchFamily="34" charset="0"/>
                        <a:ea typeface="Times New Roman" panose="02020603050405020304" pitchFamily="18" charset="0"/>
                        <a:cs typeface="Mangal" panose="00000400000000000000" pitchFamily="2"/>
                      </a:endParaRPr>
                    </a:p>
                  </a:txBody>
                  <a:tcPr marL="31250" marR="31250" marT="0" marB="0"/>
                </a:tc>
                <a:extLst>
                  <a:ext uri="{0D108BD9-81ED-4DB2-BD59-A6C34878D82A}">
                    <a16:rowId xmlns="" xmlns:a16="http://schemas.microsoft.com/office/drawing/2014/main" val="4158178361"/>
                  </a:ext>
                </a:extLst>
              </a:tr>
              <a:tr h="3418908">
                <a:tc>
                  <a:txBody>
                    <a:bodyPr/>
                    <a:lstStyle/>
                    <a:p>
                      <a:pPr marL="0" marR="0" lvl="0" indent="0" algn="just">
                        <a:lnSpc>
                          <a:spcPct val="115000"/>
                        </a:lnSpc>
                        <a:spcBef>
                          <a:spcPts val="0"/>
                        </a:spcBef>
                        <a:spcAft>
                          <a:spcPts val="0"/>
                        </a:spcAft>
                        <a:buFont typeface="+mj-lt"/>
                        <a:buNone/>
                      </a:pPr>
                      <a:r>
                        <a:rPr lang="en-US" sz="1800" dirty="0" smtClean="0">
                          <a:effectLst/>
                          <a:latin typeface="+mn-lt"/>
                          <a:ea typeface="+mn-ea"/>
                          <a:cs typeface="+mn-cs"/>
                        </a:rPr>
                        <a:t>5.</a:t>
                      </a:r>
                      <a:endParaRPr lang="en-US" sz="1800" dirty="0">
                        <a:effectLst/>
                        <a:latin typeface="Calibri" panose="020F0502020204030204" pitchFamily="34" charset="0"/>
                        <a:ea typeface="Times New Roman" panose="02020603050405020304" pitchFamily="18" charset="0"/>
                        <a:cs typeface="Mangal" panose="00000400000000000000" pitchFamily="2"/>
                      </a:endParaRPr>
                    </a:p>
                  </a:txBody>
                  <a:tcPr marL="31250" marR="31250" marT="0" marB="0"/>
                </a:tc>
                <a:tc>
                  <a:txBody>
                    <a:bodyPr/>
                    <a:lstStyle/>
                    <a:p>
                      <a:pPr marL="0" marR="0" algn="just">
                        <a:lnSpc>
                          <a:spcPct val="115000"/>
                        </a:lnSpc>
                        <a:spcBef>
                          <a:spcPts val="0"/>
                        </a:spcBef>
                        <a:spcAft>
                          <a:spcPts val="0"/>
                        </a:spcAft>
                      </a:pPr>
                      <a:r>
                        <a:rPr lang="en-US" sz="1800">
                          <a:effectLst/>
                        </a:rPr>
                        <a:t>Emamectin benzoate </a:t>
                      </a:r>
                      <a:endParaRPr lang="en-US" sz="1800">
                        <a:effectLst/>
                        <a:latin typeface="Calibri" panose="020F0502020204030204" pitchFamily="34" charset="0"/>
                        <a:ea typeface="Times New Roman" panose="02020603050405020304" pitchFamily="18" charset="0"/>
                        <a:cs typeface="Mangal" panose="00000400000000000000" pitchFamily="2"/>
                      </a:endParaRPr>
                    </a:p>
                  </a:txBody>
                  <a:tcPr marL="31250" marR="31250" marT="0" marB="0"/>
                </a:tc>
                <a:tc>
                  <a:txBody>
                    <a:bodyPr/>
                    <a:lstStyle/>
                    <a:p>
                      <a:pPr marL="0" marR="0" algn="just">
                        <a:lnSpc>
                          <a:spcPct val="115000"/>
                        </a:lnSpc>
                        <a:spcBef>
                          <a:spcPts val="0"/>
                        </a:spcBef>
                        <a:spcAft>
                          <a:spcPts val="0"/>
                        </a:spcAft>
                      </a:pPr>
                      <a:r>
                        <a:rPr lang="en-US" sz="1800" dirty="0">
                          <a:effectLst/>
                        </a:rPr>
                        <a:t>ABERKILLER (2% EC), ALLCLAIM (5% SC), AVER KILLER(5% WDG) , AVER KILLER (2% SC), BILLO (1.9% EC), B-KILL (5% WDG) , BOXER (5% SG) , CHEMDOOT (5% SG), COBRA (5% WDG), CROP – STAR (5% WDG),  DRAGON (5% SG), ELPIDA (1.9 SG) EM-1 (5% SG),   EMA STAR (5 % WDG),  EMA STAR (6 % WDG) , EMACTO (5% SG), EMAR (5% EC), EMAR SUPER (5.7 WDG),  EMAVAP (2%EC) ,  EMSTAR – 5 (5% SG),  EMVAP (5% SG), FITREST (5 %SG), G - SUPER (5% EC), G - TOP (2% EC),  JAPONICA (1.9% EC), JEMSTAR (5.7 % SG), KI - STAR (5% SG), KI - STAR (5.7% WDG), KING STAR (5 SG), KRI - STAR - 5 (5% SG), LARBOTIN (5% SG), MISSILE (5% SC), N-STAR (5% WDG), N-STAR (5.7 % WDG), PROCLAIM (5% SG), RANGE  (2.15% EC), REAL STAR (5% SC), REAL STAR - X (5% SG), REALSTAR (5%WDG), RUDRA ( 5% SG), SAFARI (5% SG), SNAKE VENOM (5% WSG), SUPER STAR(5% SG}, TOP KILLER ( 5.7% WDG), TRUST (5% SG), YODHA (5% SG)</a:t>
                      </a:r>
                      <a:endParaRPr lang="en-US" sz="1800" dirty="0">
                        <a:effectLst/>
                        <a:latin typeface="Calibri" panose="020F0502020204030204" pitchFamily="34" charset="0"/>
                        <a:ea typeface="Times New Roman" panose="02020603050405020304" pitchFamily="18" charset="0"/>
                        <a:cs typeface="Mangal" panose="00000400000000000000" pitchFamily="2"/>
                      </a:endParaRPr>
                    </a:p>
                  </a:txBody>
                  <a:tcPr marL="31250" marR="31250" marT="0" marB="0"/>
                </a:tc>
                <a:extLst>
                  <a:ext uri="{0D108BD9-81ED-4DB2-BD59-A6C34878D82A}">
                    <a16:rowId xmlns="" xmlns:a16="http://schemas.microsoft.com/office/drawing/2014/main" val="519661109"/>
                  </a:ext>
                </a:extLst>
              </a:tr>
            </a:tbl>
          </a:graphicData>
        </a:graphic>
      </p:graphicFrame>
      <p:sp>
        <p:nvSpPr>
          <p:cNvPr id="3" name="Date Placeholder 2"/>
          <p:cNvSpPr>
            <a:spLocks noGrp="1"/>
          </p:cNvSpPr>
          <p:nvPr>
            <p:ph type="dt" sz="half" idx="10"/>
          </p:nvPr>
        </p:nvSpPr>
        <p:spPr/>
        <p:txBody>
          <a:bodyPr/>
          <a:lstStyle/>
          <a:p>
            <a:fld id="{D6D3D868-339D-4DD7-9264-F56FB9C843C6}" type="datetime1">
              <a:rPr lang="en-US" smtClean="0"/>
              <a:t>9/24/2019</a:t>
            </a:fld>
            <a:endParaRPr lang="en-US"/>
          </a:p>
        </p:txBody>
      </p:sp>
      <p:sp>
        <p:nvSpPr>
          <p:cNvPr id="5" name="Footer Placeholder 4"/>
          <p:cNvSpPr>
            <a:spLocks noGrp="1"/>
          </p:cNvSpPr>
          <p:nvPr>
            <p:ph type="ftr" sz="quarter" idx="11"/>
          </p:nvPr>
        </p:nvSpPr>
        <p:spPr/>
        <p:txBody>
          <a:bodyPr/>
          <a:lstStyle/>
          <a:p>
            <a:r>
              <a:rPr lang="en-US" smtClean="0"/>
              <a:t>ToT on American Fall Armyworm Identification and Management</a:t>
            </a:r>
            <a:endParaRPr lang="en-US"/>
          </a:p>
        </p:txBody>
      </p:sp>
      <p:sp>
        <p:nvSpPr>
          <p:cNvPr id="6" name="Slide Number Placeholder 5"/>
          <p:cNvSpPr>
            <a:spLocks noGrp="1"/>
          </p:cNvSpPr>
          <p:nvPr>
            <p:ph type="sldNum" sz="quarter" idx="12"/>
          </p:nvPr>
        </p:nvSpPr>
        <p:spPr/>
        <p:txBody>
          <a:bodyPr/>
          <a:lstStyle/>
          <a:p>
            <a:fld id="{D49E1896-E7E0-4E6E-9E77-FE81FC3A7FCA}" type="slidenum">
              <a:rPr lang="en-US" smtClean="0"/>
              <a:t>8</a:t>
            </a:fld>
            <a:endParaRPr lang="en-US"/>
          </a:p>
        </p:txBody>
      </p:sp>
    </p:spTree>
    <p:extLst>
      <p:ext uri="{BB962C8B-B14F-4D97-AF65-F5344CB8AC3E}">
        <p14:creationId xmlns:p14="http://schemas.microsoft.com/office/powerpoint/2010/main" val="1345565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92188465"/>
              </p:ext>
            </p:extLst>
          </p:nvPr>
        </p:nvGraphicFramePr>
        <p:xfrm>
          <a:off x="710536" y="1431383"/>
          <a:ext cx="6863972" cy="3244473"/>
        </p:xfrm>
        <a:graphic>
          <a:graphicData uri="http://schemas.openxmlformats.org/drawingml/2006/table">
            <a:tbl>
              <a:tblPr firstRow="1" firstCol="1" bandRow="1">
                <a:tableStyleId>{5C22544A-7EE6-4342-B048-85BDC9FD1C3A}</a:tableStyleId>
              </a:tblPr>
              <a:tblGrid>
                <a:gridCol w="364230">
                  <a:extLst>
                    <a:ext uri="{9D8B030D-6E8A-4147-A177-3AD203B41FA5}">
                      <a16:colId xmlns="" xmlns:a16="http://schemas.microsoft.com/office/drawing/2014/main" val="1434465528"/>
                    </a:ext>
                  </a:extLst>
                </a:gridCol>
                <a:gridCol w="1536280">
                  <a:extLst>
                    <a:ext uri="{9D8B030D-6E8A-4147-A177-3AD203B41FA5}">
                      <a16:colId xmlns="" xmlns:a16="http://schemas.microsoft.com/office/drawing/2014/main" val="1316388761"/>
                    </a:ext>
                  </a:extLst>
                </a:gridCol>
                <a:gridCol w="4011530">
                  <a:extLst>
                    <a:ext uri="{9D8B030D-6E8A-4147-A177-3AD203B41FA5}">
                      <a16:colId xmlns="" xmlns:a16="http://schemas.microsoft.com/office/drawing/2014/main" val="2960104276"/>
                    </a:ext>
                  </a:extLst>
                </a:gridCol>
                <a:gridCol w="951932">
                  <a:extLst>
                    <a:ext uri="{9D8B030D-6E8A-4147-A177-3AD203B41FA5}">
                      <a16:colId xmlns="" xmlns:a16="http://schemas.microsoft.com/office/drawing/2014/main" val="2285546928"/>
                    </a:ext>
                  </a:extLst>
                </a:gridCol>
              </a:tblGrid>
              <a:tr h="1695622">
                <a:tc>
                  <a:txBody>
                    <a:bodyPr/>
                    <a:lstStyle/>
                    <a:p>
                      <a:pPr marL="0" marR="0" lvl="0" indent="0" algn="just">
                        <a:lnSpc>
                          <a:spcPct val="115000"/>
                        </a:lnSpc>
                        <a:spcBef>
                          <a:spcPts val="0"/>
                        </a:spcBef>
                        <a:spcAft>
                          <a:spcPts val="0"/>
                        </a:spcAft>
                        <a:buFont typeface="+mj-lt"/>
                        <a:buNone/>
                      </a:pPr>
                      <a:r>
                        <a:rPr lang="en-US" sz="2000" dirty="0" smtClean="0">
                          <a:effectLst/>
                        </a:rPr>
                        <a:t>6</a:t>
                      </a:r>
                      <a:r>
                        <a:rPr lang="en-US" sz="2000" dirty="0">
                          <a:effectLst/>
                        </a:rPr>
                        <a:t> </a:t>
                      </a:r>
                      <a:endParaRPr lang="en-US" sz="20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2000" dirty="0" err="1">
                          <a:effectLst/>
                        </a:rPr>
                        <a:t>Metarhizium</a:t>
                      </a:r>
                      <a:r>
                        <a:rPr lang="en-US" sz="2000" dirty="0">
                          <a:effectLst/>
                        </a:rPr>
                        <a:t> </a:t>
                      </a:r>
                      <a:r>
                        <a:rPr lang="en-US" sz="2000" dirty="0" err="1">
                          <a:effectLst/>
                        </a:rPr>
                        <a:t>anisopliae</a:t>
                      </a:r>
                      <a:endParaRPr lang="en-US" sz="20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2000">
                          <a:effectLst/>
                        </a:rPr>
                        <a:t>BIOCIDE MANIC, EMERALD, KALICHAKRA, PACER, PEAK MOTI, RECHARGE, VARUNASTRA</a:t>
                      </a:r>
                      <a:endParaRPr lang="en-US" sz="200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2000" dirty="0">
                          <a:effectLst/>
                        </a:rPr>
                        <a:t> </a:t>
                      </a:r>
                      <a:endParaRPr lang="en-US" sz="20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extLst>
                  <a:ext uri="{0D108BD9-81ED-4DB2-BD59-A6C34878D82A}">
                    <a16:rowId xmlns="" xmlns:a16="http://schemas.microsoft.com/office/drawing/2014/main" val="2159222581"/>
                  </a:ext>
                </a:extLst>
              </a:tr>
              <a:tr h="667074">
                <a:tc>
                  <a:txBody>
                    <a:bodyPr/>
                    <a:lstStyle/>
                    <a:p>
                      <a:pPr marL="0" marR="0" lvl="0" indent="0" algn="just">
                        <a:lnSpc>
                          <a:spcPct val="115000"/>
                        </a:lnSpc>
                        <a:spcBef>
                          <a:spcPts val="0"/>
                        </a:spcBef>
                        <a:spcAft>
                          <a:spcPts val="0"/>
                        </a:spcAft>
                        <a:buFont typeface="+mj-lt"/>
                        <a:buNone/>
                      </a:pPr>
                      <a:r>
                        <a:rPr lang="en-US" sz="2000" dirty="0" smtClean="0">
                          <a:effectLst/>
                        </a:rPr>
                        <a:t>7</a:t>
                      </a:r>
                      <a:r>
                        <a:rPr lang="en-US" sz="2000" dirty="0">
                          <a:effectLst/>
                        </a:rPr>
                        <a:t> </a:t>
                      </a:r>
                      <a:endParaRPr lang="en-US" sz="20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2000" dirty="0" err="1">
                          <a:effectLst/>
                        </a:rPr>
                        <a:t>Spinetoram</a:t>
                      </a:r>
                      <a:r>
                        <a:rPr lang="en-US" sz="2000" dirty="0">
                          <a:effectLst/>
                        </a:rPr>
                        <a:t> 11.7 SC</a:t>
                      </a:r>
                      <a:endParaRPr lang="en-US" sz="20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2000">
                          <a:effectLst/>
                        </a:rPr>
                        <a:t>Delegate (11.7 % SC)</a:t>
                      </a:r>
                      <a:endParaRPr lang="en-US" sz="200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2000" dirty="0">
                          <a:effectLst/>
                        </a:rPr>
                        <a:t>Registered in 2019</a:t>
                      </a:r>
                      <a:endParaRPr lang="en-US" sz="20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extLst>
                  <a:ext uri="{0D108BD9-81ED-4DB2-BD59-A6C34878D82A}">
                    <a16:rowId xmlns="" xmlns:a16="http://schemas.microsoft.com/office/drawing/2014/main" val="1916212246"/>
                  </a:ext>
                </a:extLst>
              </a:tr>
              <a:tr h="847811">
                <a:tc>
                  <a:txBody>
                    <a:bodyPr/>
                    <a:lstStyle/>
                    <a:p>
                      <a:pPr marL="0" marR="0" lvl="0" indent="0" algn="just">
                        <a:lnSpc>
                          <a:spcPct val="115000"/>
                        </a:lnSpc>
                        <a:spcBef>
                          <a:spcPts val="0"/>
                        </a:spcBef>
                        <a:spcAft>
                          <a:spcPts val="0"/>
                        </a:spcAft>
                        <a:buFont typeface="+mj-lt"/>
                        <a:buNone/>
                      </a:pPr>
                      <a:r>
                        <a:rPr lang="en-US" sz="2000" dirty="0" smtClean="0">
                          <a:effectLst/>
                        </a:rPr>
                        <a:t>8</a:t>
                      </a:r>
                      <a:r>
                        <a:rPr lang="en-US" sz="2000" dirty="0">
                          <a:effectLst/>
                        </a:rPr>
                        <a:t> </a:t>
                      </a:r>
                      <a:endParaRPr lang="en-US" sz="20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2000">
                          <a:effectLst/>
                        </a:rPr>
                        <a:t>Spinosad </a:t>
                      </a:r>
                      <a:endParaRPr lang="en-US" sz="200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2000" dirty="0">
                          <a:effectLst/>
                        </a:rPr>
                        <a:t>Tracer (24% EC), Tracer (45% SC), </a:t>
                      </a:r>
                      <a:endParaRPr lang="en-US" sz="20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tc>
                  <a:txBody>
                    <a:bodyPr/>
                    <a:lstStyle/>
                    <a:p>
                      <a:pPr marL="0" marR="0" algn="just">
                        <a:lnSpc>
                          <a:spcPct val="115000"/>
                        </a:lnSpc>
                        <a:spcBef>
                          <a:spcPts val="0"/>
                        </a:spcBef>
                        <a:spcAft>
                          <a:spcPts val="0"/>
                        </a:spcAft>
                      </a:pPr>
                      <a:r>
                        <a:rPr lang="en-US" sz="2000" dirty="0">
                          <a:effectLst/>
                        </a:rPr>
                        <a:t> </a:t>
                      </a:r>
                      <a:endParaRPr lang="en-US" sz="2000" dirty="0">
                        <a:effectLst/>
                        <a:latin typeface="Calibri" panose="020F0502020204030204" pitchFamily="34" charset="0"/>
                        <a:ea typeface="Times New Roman" panose="02020603050405020304" pitchFamily="18" charset="0"/>
                        <a:cs typeface="Mangal" panose="00000400000000000000" pitchFamily="2"/>
                      </a:endParaRPr>
                    </a:p>
                  </a:txBody>
                  <a:tcPr marL="51435" marR="51435" marT="0" marB="0"/>
                </a:tc>
                <a:extLst>
                  <a:ext uri="{0D108BD9-81ED-4DB2-BD59-A6C34878D82A}">
                    <a16:rowId xmlns="" xmlns:a16="http://schemas.microsoft.com/office/drawing/2014/main" val="1234514698"/>
                  </a:ext>
                </a:extLst>
              </a:tr>
            </a:tbl>
          </a:graphicData>
        </a:graphic>
      </p:graphicFrame>
      <p:sp>
        <p:nvSpPr>
          <p:cNvPr id="3" name="Date Placeholder 2"/>
          <p:cNvSpPr>
            <a:spLocks noGrp="1"/>
          </p:cNvSpPr>
          <p:nvPr>
            <p:ph type="dt" sz="half" idx="10"/>
          </p:nvPr>
        </p:nvSpPr>
        <p:spPr/>
        <p:txBody>
          <a:bodyPr/>
          <a:lstStyle/>
          <a:p>
            <a:fld id="{06834C01-C917-43BF-B082-8815495C422E}" type="datetime1">
              <a:rPr lang="en-US" smtClean="0"/>
              <a:t>9/24/2019</a:t>
            </a:fld>
            <a:endParaRPr lang="en-US"/>
          </a:p>
        </p:txBody>
      </p:sp>
      <p:sp>
        <p:nvSpPr>
          <p:cNvPr id="5" name="Footer Placeholder 4"/>
          <p:cNvSpPr>
            <a:spLocks noGrp="1"/>
          </p:cNvSpPr>
          <p:nvPr>
            <p:ph type="ftr" sz="quarter" idx="11"/>
          </p:nvPr>
        </p:nvSpPr>
        <p:spPr/>
        <p:txBody>
          <a:bodyPr/>
          <a:lstStyle/>
          <a:p>
            <a:r>
              <a:rPr lang="en-US" smtClean="0"/>
              <a:t>ToT on American Fall Armyworm Identification and Management</a:t>
            </a:r>
            <a:endParaRPr lang="en-US"/>
          </a:p>
        </p:txBody>
      </p:sp>
      <p:sp>
        <p:nvSpPr>
          <p:cNvPr id="6" name="Slide Number Placeholder 5"/>
          <p:cNvSpPr>
            <a:spLocks noGrp="1"/>
          </p:cNvSpPr>
          <p:nvPr>
            <p:ph type="sldNum" sz="quarter" idx="12"/>
          </p:nvPr>
        </p:nvSpPr>
        <p:spPr/>
        <p:txBody>
          <a:bodyPr/>
          <a:lstStyle/>
          <a:p>
            <a:fld id="{D49E1896-E7E0-4E6E-9E77-FE81FC3A7FCA}" type="slidenum">
              <a:rPr lang="en-US" smtClean="0"/>
              <a:t>9</a:t>
            </a:fld>
            <a:endParaRPr lang="en-US"/>
          </a:p>
        </p:txBody>
      </p:sp>
    </p:spTree>
    <p:extLst>
      <p:ext uri="{BB962C8B-B14F-4D97-AF65-F5344CB8AC3E}">
        <p14:creationId xmlns:p14="http://schemas.microsoft.com/office/powerpoint/2010/main" val="2085976872"/>
      </p:ext>
    </p:extLst>
  </p:cSld>
  <p:clrMapOvr>
    <a:masterClrMapping/>
  </p:clrMapOvr>
  <p:timing>
    <p:tnLst>
      <p:par>
        <p:cTn id="1" dur="indefinite" restart="never" nodeType="tmRoot"/>
      </p:par>
    </p:tnLst>
  </p:timing>
</p:sld>
</file>

<file path=ppt/theme/theme1.xml><?xml version="1.0" encoding="utf-8"?>
<a:theme xmlns:a="http://schemas.openxmlformats.org/drawingml/2006/main" name="PQPM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saah"/>
        <a:ea typeface=""/>
        <a:cs typeface="Utsaah"/>
      </a:majorFont>
      <a:minorFont>
        <a:latin typeface="Utsaah"/>
        <a:ea typeface=""/>
        <a:cs typeface="Utsaa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PQPMC</Template>
  <TotalTime>112</TotalTime>
  <Words>1567</Words>
  <Application>Microsoft Office PowerPoint</Application>
  <PresentationFormat>On-screen Show (4:3)</PresentationFormat>
  <Paragraphs>143</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PQPMC</vt:lpstr>
      <vt:lpstr>अमेरीकन फौजी किराको व्यवस्थापनका लागि सिफारीश प्रविधिहरु</vt:lpstr>
      <vt:lpstr>अमेरीकन फौजी किराको बारेमा जान्नै पर्ने तथ्यहरु</vt:lpstr>
      <vt:lpstr>ब्यवस्थापनका लागि ध्यान दिनुपर्ने कुराहरु</vt:lpstr>
      <vt:lpstr>व्यवस्थापन</vt:lpstr>
      <vt:lpstr>व्यवस्थापन...</vt:lpstr>
      <vt:lpstr>व्यवस्थापन...</vt:lpstr>
      <vt:lpstr>Annexure 3: List of Pesticides that can be used for the Management of FAW </vt:lpstr>
      <vt:lpstr>PowerPoint Presentation</vt:lpstr>
      <vt:lpstr>PowerPoint Presentation</vt:lpstr>
      <vt:lpstr>PowerPoint Presentation</vt:lpstr>
      <vt:lpstr>PowerPoint Presentation</vt:lpstr>
      <vt:lpstr>PowerPoint Presentation</vt:lpstr>
      <vt:lpstr>4.2 Parasitoids:  </vt:lpstr>
      <vt:lpstr>Trichogramma pretiosum and Telenomus remeus: potential indigenous parasitoids</vt:lpstr>
      <vt:lpstr>PowerPoint Presentation</vt:lpstr>
      <vt:lpstr>4.3 Parasites and microbial pathogens: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अमेरीकन फौजी किराको व्यवस्थापनका लागि सिफारीश प्रविधिहरु</dc:title>
  <dc:creator>Mahesh</dc:creator>
  <cp:lastModifiedBy>Mahesh</cp:lastModifiedBy>
  <cp:revision>21</cp:revision>
  <dcterms:created xsi:type="dcterms:W3CDTF">2006-08-16T00:00:00Z</dcterms:created>
  <dcterms:modified xsi:type="dcterms:W3CDTF">2019-09-24T08:02:05Z</dcterms:modified>
</cp:coreProperties>
</file>