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56315-95E0-463E-801D-8102CAC94DE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E61D-F719-4252-B893-83BE97394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4"/>
            <a:ext cx="6934200" cy="2076450"/>
          </a:xfrm>
        </p:spPr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4458-6340-4F57-BDE2-B39CF94F654E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0893-9B96-439B-A793-30F7908123D2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3B40-BB55-422D-91E0-2C328666869F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9A5-35AE-4544-9646-9BC7BFF4624B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676-0543-4B7C-96FE-4A2ABE8F1872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DDF8-C10D-4E99-B202-2EE2BFB7F205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1865-18F6-4DEB-8AE0-AB2707952A99}" type="datetime1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1FEE-8CD4-4113-BED9-CDAED62901EC}" type="datetime1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42A5-F1E6-4203-BD78-5484FD60948D}" type="datetime1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0AC-9557-4D1B-A6E9-F730F5BD990F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20A-EE7A-4F0A-99D1-00A2579FE44E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705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390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990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AF5A99AD-AAE7-4EEE-BE28-E3517A94CD5C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5"/>
            <a:ext cx="5410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24604"/>
            <a:ext cx="44873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</a:lstStyle>
          <a:p>
            <a:fld id="{B0F60A63-74A5-432A-A7FE-498F6D2FBC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67"/>
            <a:ext cx="990600" cy="95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8" y="6038854"/>
            <a:ext cx="1456267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8" y="5069148"/>
            <a:ext cx="1456267" cy="969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8" y="4216194"/>
            <a:ext cx="1456267" cy="807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8" y="3286211"/>
            <a:ext cx="1468967" cy="978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2139539"/>
            <a:ext cx="1485552" cy="1114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8" y="1018974"/>
            <a:ext cx="1468967" cy="1216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0"/>
            <a:ext cx="1485552" cy="1018972"/>
          </a:xfrm>
          <a:prstGeom prst="rect">
            <a:avLst/>
          </a:prstGeom>
        </p:spPr>
      </p:pic>
      <p:sp>
        <p:nvSpPr>
          <p:cNvPr id="16" name="Footer Placeholder 4"/>
          <p:cNvSpPr txBox="1">
            <a:spLocks/>
          </p:cNvSpPr>
          <p:nvPr/>
        </p:nvSpPr>
        <p:spPr>
          <a:xfrm rot="16200000">
            <a:off x="-2534995" y="3830814"/>
            <a:ext cx="5410206" cy="304273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ctr" defTabSz="91432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63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8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0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54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17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80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44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08" algn="l" defTabSz="9143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Plant</a:t>
            </a:r>
            <a:r>
              <a:rPr lang="en-US" sz="1100" b="1" baseline="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 Quarantine and  Pesticide Management Center, Hariharbhawan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32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+mj-lt"/>
              </a:rPr>
              <a:t>Discussion Agenda for FAW </a:t>
            </a:r>
            <a:r>
              <a:rPr lang="en-US" sz="4400" b="1" dirty="0" smtClean="0">
                <a:latin typeface="+mj-lt"/>
              </a:rPr>
              <a:t>TOT</a:t>
            </a:r>
            <a:r>
              <a:rPr lang="en-US" sz="4400" dirty="0">
                <a:latin typeface="+mj-lt"/>
              </a:rPr>
              <a:t/>
            </a:r>
            <a:br>
              <a:rPr lang="en-US" sz="4400" dirty="0">
                <a:latin typeface="+mj-lt"/>
              </a:rPr>
            </a:br>
            <a:endParaRPr lang="en-US" sz="4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atin typeface="+mj-lt"/>
              </a:rPr>
              <a:t>Sahadev</a:t>
            </a:r>
            <a:r>
              <a:rPr lang="en-US" b="1" dirty="0" smtClean="0">
                <a:latin typeface="+mj-lt"/>
              </a:rPr>
              <a:t> Prasad </a:t>
            </a:r>
            <a:r>
              <a:rPr lang="en-US" b="1" dirty="0" err="1" smtClean="0">
                <a:latin typeface="+mj-lt"/>
              </a:rPr>
              <a:t>Humagain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Officiating Chief</a:t>
            </a:r>
          </a:p>
          <a:p>
            <a:r>
              <a:rPr lang="en-US" b="1" dirty="0" smtClean="0">
                <a:latin typeface="+mj-lt"/>
              </a:rPr>
              <a:t>PQPMC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8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6705600" cy="1143000"/>
          </a:xfrm>
        </p:spPr>
        <p:txBody>
          <a:bodyPr/>
          <a:lstStyle/>
          <a:p>
            <a:r>
              <a:rPr lang="en-US" b="1" dirty="0" smtClean="0"/>
              <a:t>Thank You for your Patience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239000" cy="231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Additional inputs, suggestions and Feedback are welcome 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9A5-35AE-4544-9646-9BC7BFF4624B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>
                <a:latin typeface="+mj-lt"/>
              </a:rPr>
              <a:t>Provincial FAW surveillance and Response committee/ Taskforce </a:t>
            </a:r>
            <a:r>
              <a:rPr lang="en-US" sz="2800" b="1" dirty="0" smtClean="0">
                <a:latin typeface="+mj-lt"/>
              </a:rPr>
              <a:t>team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600" u="sng" dirty="0" smtClean="0">
                <a:latin typeface="+mn-lt"/>
              </a:rPr>
              <a:t>Proposed Committee </a:t>
            </a:r>
            <a:r>
              <a:rPr lang="en-US" sz="2600" u="sng" dirty="0">
                <a:latin typeface="+mn-lt"/>
              </a:rPr>
              <a:t>members (7-8 members)</a:t>
            </a:r>
            <a:endParaRPr lang="en-US" sz="2600" dirty="0">
              <a:latin typeface="+mn-lt"/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Director, Provincial Agriculture Directorate (Coordinator)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Chief, Plant protection Lab (Member)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Chief, Agriculture Knowledge center from Provincial capital district (Member)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USAID FAW Focal person (</a:t>
            </a:r>
            <a:r>
              <a:rPr lang="en-US" sz="2200" dirty="0" smtClean="0">
                <a:latin typeface="+mn-lt"/>
              </a:rPr>
              <a:t>KISAN-</a:t>
            </a:r>
            <a:r>
              <a:rPr lang="en-US" sz="2200" dirty="0" err="1" smtClean="0">
                <a:latin typeface="+mn-lt"/>
              </a:rPr>
              <a:t>ll</a:t>
            </a:r>
            <a:r>
              <a:rPr lang="en-US" sz="2200" dirty="0" smtClean="0">
                <a:latin typeface="+mn-lt"/>
              </a:rPr>
              <a:t>/NSAF-CIMMYT/</a:t>
            </a:r>
            <a:r>
              <a:rPr lang="en-US" sz="2200" dirty="0" err="1" smtClean="0">
                <a:latin typeface="+mn-lt"/>
              </a:rPr>
              <a:t>iDE</a:t>
            </a:r>
            <a:r>
              <a:rPr lang="en-US" sz="2200" dirty="0">
                <a:latin typeface="+mn-lt"/>
              </a:rPr>
              <a:t>)- (Member)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Representative from private sector (Member)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latin typeface="+mn-lt"/>
              </a:rPr>
              <a:t>Regional level other stakeholders (2-3 organization) (Members)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34E0-D123-474A-BAEF-03BAFBF12AA0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705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 smtClean="0">
                <a:latin typeface="+mj-lt"/>
              </a:rPr>
              <a:t>Roles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dirty="0" smtClean="0">
                <a:latin typeface="+mj-lt"/>
              </a:rPr>
              <a:t>Responsibilities </a:t>
            </a:r>
            <a:r>
              <a:rPr lang="en-US" sz="2800" b="1" dirty="0">
                <a:latin typeface="+mj-lt"/>
              </a:rPr>
              <a:t>(TOR</a:t>
            </a:r>
            <a:r>
              <a:rPr lang="en-US" sz="2800" b="1" dirty="0" smtClean="0">
                <a:latin typeface="+mj-lt"/>
              </a:rPr>
              <a:t>) may include but not limited to: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239000" cy="5181600"/>
          </a:xfrm>
        </p:spPr>
        <p:txBody>
          <a:bodyPr>
            <a:noAutofit/>
          </a:bodyPr>
          <a:lstStyle/>
          <a:p>
            <a:pPr marL="236538" lvl="0" indent="-236538">
              <a:buFont typeface="+mj-lt"/>
              <a:buAutoNum type="arabicPeriod"/>
            </a:pPr>
            <a:r>
              <a:rPr lang="en-US" sz="1800" dirty="0">
                <a:latin typeface="+mn-lt"/>
              </a:rPr>
              <a:t>Plan and organize Surveillance system and regular monitoring of FAW at the provincial level in coordination and support with district level- Agriculture Knowledge center (AKC) and Municipality level agriculture wing </a:t>
            </a:r>
            <a:r>
              <a:rPr lang="en-US" sz="1800" dirty="0" smtClean="0">
                <a:latin typeface="+mn-lt"/>
              </a:rPr>
              <a:t>of Local </a:t>
            </a:r>
            <a:r>
              <a:rPr lang="en-US" sz="1800" dirty="0">
                <a:latin typeface="+mn-lt"/>
              </a:rPr>
              <a:t>Government</a:t>
            </a:r>
          </a:p>
          <a:p>
            <a:pPr marL="236538" lvl="0" indent="-236538">
              <a:buFont typeface="+mj-lt"/>
              <a:buAutoNum type="arabicPeriod"/>
            </a:pPr>
            <a:r>
              <a:rPr lang="en-US" sz="1800" dirty="0">
                <a:latin typeface="+mn-lt"/>
              </a:rPr>
              <a:t>Once FAW reported, arrange reporting mechanism from </a:t>
            </a:r>
            <a:r>
              <a:rPr lang="en-US" sz="1800" dirty="0" smtClean="0">
                <a:latin typeface="+mn-lt"/>
              </a:rPr>
              <a:t>Local Municipality </a:t>
            </a:r>
            <a:r>
              <a:rPr lang="en-US" sz="1800" dirty="0">
                <a:latin typeface="+mn-lt"/>
              </a:rPr>
              <a:t>level to </a:t>
            </a:r>
            <a:r>
              <a:rPr lang="en-US" sz="1800" dirty="0" smtClean="0">
                <a:latin typeface="+mn-lt"/>
              </a:rPr>
              <a:t>Federal </a:t>
            </a:r>
            <a:r>
              <a:rPr lang="en-US" sz="1800" dirty="0">
                <a:latin typeface="+mn-lt"/>
              </a:rPr>
              <a:t>(Central) level </a:t>
            </a:r>
            <a:r>
              <a:rPr lang="en-US" sz="1800" dirty="0" smtClean="0">
                <a:latin typeface="+mn-lt"/>
              </a:rPr>
              <a:t>through </a:t>
            </a:r>
            <a:r>
              <a:rPr lang="en-US" sz="1800" dirty="0">
                <a:latin typeface="+mn-lt"/>
              </a:rPr>
              <a:t>Provincial surveillance and response </a:t>
            </a:r>
            <a:r>
              <a:rPr lang="en-US" sz="1800" dirty="0" smtClean="0">
                <a:latin typeface="+mn-lt"/>
              </a:rPr>
              <a:t>committee/team</a:t>
            </a:r>
            <a:endParaRPr lang="en-US" sz="1800" dirty="0">
              <a:latin typeface="+mn-lt"/>
            </a:endParaRPr>
          </a:p>
          <a:p>
            <a:pPr marL="236538" lvl="0" indent="-236538">
              <a:buFont typeface="+mj-lt"/>
              <a:buAutoNum type="arabicPeriod"/>
            </a:pPr>
            <a:r>
              <a:rPr lang="en-US" sz="1800" dirty="0">
                <a:latin typeface="+mn-lt"/>
              </a:rPr>
              <a:t>Coordinate and implement the FAW management response in the field level </a:t>
            </a:r>
            <a:r>
              <a:rPr lang="en-US" sz="1800" dirty="0" smtClean="0">
                <a:latin typeface="+mn-lt"/>
              </a:rPr>
              <a:t>through Local Governments at Municipality </a:t>
            </a:r>
            <a:r>
              <a:rPr lang="en-US" sz="1800" dirty="0">
                <a:latin typeface="+mn-lt"/>
              </a:rPr>
              <a:t>level</a:t>
            </a:r>
          </a:p>
          <a:p>
            <a:pPr marL="236538" lvl="0" indent="-236538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Provide/arrange </a:t>
            </a:r>
            <a:r>
              <a:rPr lang="en-US" sz="1800" dirty="0">
                <a:latin typeface="+mn-lt"/>
              </a:rPr>
              <a:t>capacity building training and technical support to the Local Government structure at </a:t>
            </a:r>
            <a:r>
              <a:rPr lang="en-US" sz="1800" dirty="0" smtClean="0">
                <a:latin typeface="+mn-lt"/>
              </a:rPr>
              <a:t>Municipality </a:t>
            </a:r>
            <a:r>
              <a:rPr lang="en-US" sz="1800" dirty="0">
                <a:latin typeface="+mn-lt"/>
              </a:rPr>
              <a:t>level</a:t>
            </a:r>
          </a:p>
          <a:p>
            <a:pPr marL="236538" lvl="0" indent="-236538">
              <a:buFont typeface="+mj-lt"/>
              <a:buAutoNum type="arabicPeriod"/>
            </a:pPr>
            <a:r>
              <a:rPr lang="en-US" sz="1800" dirty="0">
                <a:latin typeface="+mn-lt"/>
              </a:rPr>
              <a:t>Coordinate and </a:t>
            </a:r>
            <a:r>
              <a:rPr lang="en-US" sz="1800" dirty="0" smtClean="0">
                <a:latin typeface="+mn-lt"/>
              </a:rPr>
              <a:t>follow up/monitoring </a:t>
            </a:r>
            <a:r>
              <a:rPr lang="en-US" sz="1800" dirty="0">
                <a:latin typeface="+mn-lt"/>
              </a:rPr>
              <a:t>with </a:t>
            </a:r>
            <a:r>
              <a:rPr lang="en-US" sz="1800" dirty="0" smtClean="0">
                <a:latin typeface="+mn-lt"/>
              </a:rPr>
              <a:t>Regional </a:t>
            </a:r>
            <a:r>
              <a:rPr lang="en-US" sz="1800" dirty="0">
                <a:latin typeface="+mn-lt"/>
              </a:rPr>
              <a:t>level private sector </a:t>
            </a:r>
            <a:r>
              <a:rPr lang="en-US" sz="1800" dirty="0" smtClean="0">
                <a:latin typeface="+mn-lt"/>
              </a:rPr>
              <a:t>wholesales/</a:t>
            </a:r>
            <a:r>
              <a:rPr lang="en-US" sz="1800" dirty="0" err="1" smtClean="0">
                <a:latin typeface="+mn-lt"/>
              </a:rPr>
              <a:t>agrovets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to develop the supply chain and make sure of availability of FAW recommended technology and inputs as per IPM protocol at local </a:t>
            </a:r>
            <a:r>
              <a:rPr lang="en-US" sz="1800" dirty="0" smtClean="0">
                <a:latin typeface="+mn-lt"/>
              </a:rPr>
              <a:t>Municipality </a:t>
            </a:r>
            <a:r>
              <a:rPr lang="en-US" sz="1800" dirty="0">
                <a:latin typeface="+mn-lt"/>
              </a:rPr>
              <a:t>level </a:t>
            </a:r>
            <a:r>
              <a:rPr lang="en-US" sz="1800" dirty="0" err="1" smtClean="0">
                <a:latin typeface="+mn-lt"/>
              </a:rPr>
              <a:t>Agrovets</a:t>
            </a:r>
            <a:r>
              <a:rPr lang="en-US" sz="1800" dirty="0">
                <a:latin typeface="+mn-lt"/>
              </a:rPr>
              <a:t>.</a:t>
            </a:r>
          </a:p>
          <a:p>
            <a:pPr marL="236538" lvl="0" indent="-236538">
              <a:buFont typeface="+mj-lt"/>
              <a:buAutoNum type="arabicPeriod"/>
            </a:pPr>
            <a:r>
              <a:rPr lang="en-US" sz="1800" b="1" dirty="0">
                <a:latin typeface="+mn-lt"/>
              </a:rPr>
              <a:t>Coordinate and encourage establishing the FAW taskforce team at district level </a:t>
            </a:r>
            <a:r>
              <a:rPr lang="en-US" sz="1800" b="1" dirty="0" smtClean="0">
                <a:latin typeface="+mn-lt"/>
              </a:rPr>
              <a:t>led </a:t>
            </a:r>
            <a:r>
              <a:rPr lang="en-US" sz="1800" b="1" dirty="0">
                <a:latin typeface="+mn-lt"/>
              </a:rPr>
              <a:t>by AKC together with district level stakeholders and donor funded projects in the district</a:t>
            </a:r>
            <a:r>
              <a:rPr lang="en-US" sz="1800" b="1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032-50E8-43AC-847C-4BE2B6648BDF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40"/>
            <a:ext cx="67056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>
                <a:latin typeface="+mj-lt"/>
              </a:rPr>
              <a:t>District Level FAW Surveillance and Response/ Taskforce </a:t>
            </a:r>
            <a:r>
              <a:rPr lang="en-US" sz="2800" b="1" dirty="0" smtClean="0">
                <a:latin typeface="+mj-lt"/>
              </a:rPr>
              <a:t>team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6783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u="sng" dirty="0">
                <a:latin typeface="+mn-lt"/>
              </a:rPr>
              <a:t>Team Members (5-6 members)</a:t>
            </a:r>
            <a:r>
              <a:rPr lang="en-US" sz="2000" dirty="0">
                <a:latin typeface="+mn-lt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+mn-lt"/>
              </a:rPr>
              <a:t>Agriculture Knowledge Center (AKC) - </a:t>
            </a:r>
            <a:r>
              <a:rPr lang="en-US" sz="1800" dirty="0" smtClean="0">
                <a:latin typeface="+mn-lt"/>
              </a:rPr>
              <a:t>Coordinator</a:t>
            </a:r>
            <a:endParaRPr lang="en-US" sz="18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err="1">
                <a:latin typeface="+mn-lt"/>
              </a:rPr>
              <a:t>Usaid</a:t>
            </a:r>
            <a:r>
              <a:rPr lang="en-US" sz="1800" dirty="0">
                <a:latin typeface="+mn-lt"/>
              </a:rPr>
              <a:t> FAW focal person (in 28 districts)- </a:t>
            </a:r>
            <a:r>
              <a:rPr lang="en-US" sz="1800" dirty="0" smtClean="0">
                <a:latin typeface="+mn-lt"/>
              </a:rPr>
              <a:t>Member</a:t>
            </a:r>
            <a:endParaRPr lang="en-US" sz="18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+mn-lt"/>
              </a:rPr>
              <a:t>Representative from private sector- </a:t>
            </a:r>
            <a:r>
              <a:rPr lang="en-US" sz="1800" dirty="0" smtClean="0">
                <a:latin typeface="+mn-lt"/>
              </a:rPr>
              <a:t>District </a:t>
            </a:r>
            <a:r>
              <a:rPr lang="en-US" sz="1800" dirty="0">
                <a:latin typeface="+mn-lt"/>
              </a:rPr>
              <a:t>level </a:t>
            </a:r>
            <a:r>
              <a:rPr lang="en-US" sz="1800" dirty="0" err="1">
                <a:latin typeface="+mn-lt"/>
              </a:rPr>
              <a:t>agrovets</a:t>
            </a:r>
            <a:endParaRPr lang="en-US" sz="18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+mn-lt"/>
              </a:rPr>
              <a:t>Other District level stakeholders (2-3 organizations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457163" lvl="1" indent="0">
              <a:spcBef>
                <a:spcPts val="0"/>
              </a:spcBef>
              <a:buNone/>
            </a:pPr>
            <a:endParaRPr lang="en-US" sz="1800" dirty="0"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u="sng" dirty="0" smtClean="0">
                <a:latin typeface="+mn-lt"/>
              </a:rPr>
              <a:t>Roles &amp; responsibilities including but not limited to</a:t>
            </a:r>
            <a:r>
              <a:rPr lang="en-US" sz="2000" dirty="0" smtClean="0">
                <a:latin typeface="+mn-lt"/>
              </a:rPr>
              <a:t>: </a:t>
            </a:r>
            <a:endParaRPr lang="ne-NP" sz="2000" dirty="0" smtClean="0">
              <a:latin typeface="+mn-lt"/>
            </a:endParaRPr>
          </a:p>
          <a:p>
            <a:pPr marL="514350" lvl="0" indent="-514350">
              <a:spcBef>
                <a:spcPts val="0"/>
              </a:spcBef>
              <a:buAutoNum type="alphaLcParenBoth"/>
            </a:pPr>
            <a:r>
              <a:rPr lang="en-US" sz="2000" dirty="0" smtClean="0">
                <a:latin typeface="+mn-lt"/>
              </a:rPr>
              <a:t>FAW surveillance/monitoring </a:t>
            </a:r>
            <a:r>
              <a:rPr lang="en-US" sz="2000" dirty="0">
                <a:latin typeface="+mn-lt"/>
              </a:rPr>
              <a:t>in the district and reporting to provincial level once FAW detected in the district </a:t>
            </a:r>
            <a:endParaRPr lang="ne-NP" sz="2000" dirty="0" smtClean="0">
              <a:latin typeface="+mn-lt"/>
            </a:endParaRPr>
          </a:p>
          <a:p>
            <a:pPr marL="514350" lvl="0" indent="-514350">
              <a:spcBef>
                <a:spcPts val="0"/>
              </a:spcBef>
              <a:buAutoNum type="alphaLcParenBoth"/>
            </a:pPr>
            <a:r>
              <a:rPr lang="en-US" sz="2000" dirty="0" smtClean="0">
                <a:latin typeface="+mn-lt"/>
              </a:rPr>
              <a:t>Technical support/backstopping </a:t>
            </a:r>
            <a:r>
              <a:rPr lang="en-US" sz="2000" dirty="0">
                <a:latin typeface="+mn-lt"/>
              </a:rPr>
              <a:t>to agriculture staff at municipality; </a:t>
            </a:r>
            <a:endParaRPr lang="ne-NP" sz="2000" dirty="0" smtClean="0">
              <a:latin typeface="+mn-lt"/>
            </a:endParaRPr>
          </a:p>
          <a:p>
            <a:pPr marL="514350" lvl="0" indent="-514350">
              <a:spcBef>
                <a:spcPts val="0"/>
              </a:spcBef>
              <a:buAutoNum type="alphaLcParenBoth"/>
            </a:pPr>
            <a:r>
              <a:rPr lang="en-US" sz="2000" dirty="0" smtClean="0">
                <a:latin typeface="+mn-lt"/>
              </a:rPr>
              <a:t>Capacity </a:t>
            </a:r>
            <a:r>
              <a:rPr lang="en-US" sz="2000" dirty="0">
                <a:latin typeface="+mn-lt"/>
              </a:rPr>
              <a:t>building training; </a:t>
            </a:r>
            <a:endParaRPr lang="ne-NP" sz="2000" dirty="0" smtClean="0">
              <a:latin typeface="+mn-lt"/>
            </a:endParaRPr>
          </a:p>
          <a:p>
            <a:pPr marL="514350" lvl="0" indent="-514350">
              <a:spcBef>
                <a:spcPts val="0"/>
              </a:spcBef>
              <a:buAutoNum type="alphaLcParenBoth"/>
            </a:pPr>
            <a:r>
              <a:rPr lang="en-US" sz="2000" dirty="0" smtClean="0">
                <a:latin typeface="+mn-lt"/>
              </a:rPr>
              <a:t>Coordinate </a:t>
            </a:r>
            <a:r>
              <a:rPr lang="en-US" sz="2000" dirty="0">
                <a:latin typeface="+mn-lt"/>
              </a:rPr>
              <a:t>and </a:t>
            </a:r>
            <a:r>
              <a:rPr lang="en-US" sz="2000" dirty="0" err="1" smtClean="0">
                <a:latin typeface="+mn-lt"/>
              </a:rPr>
              <a:t>followup</a:t>
            </a:r>
            <a:r>
              <a:rPr lang="en-US" sz="2000" dirty="0" smtClean="0">
                <a:latin typeface="+mn-lt"/>
              </a:rPr>
              <a:t>/monitoring </a:t>
            </a:r>
            <a:r>
              <a:rPr lang="en-US" sz="2000" dirty="0">
                <a:latin typeface="+mn-lt"/>
              </a:rPr>
              <a:t>with district level agro-vets for supply chain development of recommended </a:t>
            </a:r>
            <a:r>
              <a:rPr lang="en-US" sz="2000" dirty="0" smtClean="0">
                <a:latin typeface="+mn-lt"/>
              </a:rPr>
              <a:t>package/technology </a:t>
            </a:r>
            <a:r>
              <a:rPr lang="en-US" sz="2000" dirty="0">
                <a:latin typeface="+mn-lt"/>
              </a:rPr>
              <a:t>at </a:t>
            </a:r>
            <a:r>
              <a:rPr lang="en-US" sz="2000" dirty="0" smtClean="0">
                <a:latin typeface="+mn-lt"/>
              </a:rPr>
              <a:t>Municipality </a:t>
            </a:r>
            <a:r>
              <a:rPr lang="en-US" sz="2000" dirty="0">
                <a:latin typeface="+mn-lt"/>
              </a:rPr>
              <a:t>level </a:t>
            </a:r>
            <a:r>
              <a:rPr lang="en-US" sz="2000" dirty="0" err="1">
                <a:latin typeface="+mn-lt"/>
              </a:rPr>
              <a:t>agrovets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AA66-3780-4609-BA92-D55BB30BD038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b="1" dirty="0" smtClean="0">
                <a:latin typeface="+mj-lt"/>
              </a:rPr>
              <a:t>Proposed National </a:t>
            </a:r>
            <a:r>
              <a:rPr lang="en-US" sz="2400" b="1" dirty="0">
                <a:latin typeface="+mj-lt"/>
              </a:rPr>
              <a:t>Level one-day FAW Training to Wholesale agro-vets in </a:t>
            </a:r>
            <a:r>
              <a:rPr lang="en-US" sz="2400" b="1" dirty="0" smtClean="0">
                <a:latin typeface="+mj-lt"/>
              </a:rPr>
              <a:t>Kathmandu</a:t>
            </a:r>
            <a:endParaRPr lang="en-US" sz="2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Date</a:t>
            </a:r>
            <a:r>
              <a:rPr lang="en-US" sz="2000" dirty="0">
                <a:latin typeface="+mn-lt"/>
              </a:rPr>
              <a:t>- </a:t>
            </a:r>
            <a:r>
              <a:rPr lang="en-US" sz="2000" dirty="0" err="1" smtClean="0">
                <a:latin typeface="+mn-lt"/>
              </a:rPr>
              <a:t>Ashwin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8 (Sep 25) </a:t>
            </a:r>
            <a:r>
              <a:rPr lang="en-US" sz="2000" dirty="0" smtClean="0">
                <a:latin typeface="+mn-lt"/>
              </a:rPr>
              <a:t>Wednesday</a:t>
            </a:r>
            <a:endParaRPr lang="en-US" sz="2000" dirty="0">
              <a:latin typeface="+mn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Venue</a:t>
            </a:r>
            <a:r>
              <a:rPr lang="en-US" sz="2000" dirty="0">
                <a:latin typeface="+mn-lt"/>
              </a:rPr>
              <a:t>: NARC Entomology division, </a:t>
            </a:r>
            <a:r>
              <a:rPr lang="en-US" sz="2000" dirty="0" err="1">
                <a:latin typeface="+mn-lt"/>
              </a:rPr>
              <a:t>Khumaltar</a:t>
            </a:r>
            <a:r>
              <a:rPr lang="en-US" sz="2000" dirty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Organizer</a:t>
            </a:r>
            <a:r>
              <a:rPr lang="en-US" sz="2000" dirty="0">
                <a:latin typeface="+mn-lt"/>
              </a:rPr>
              <a:t>: Jointly </a:t>
            </a:r>
            <a:r>
              <a:rPr lang="en-US" sz="2000" dirty="0" smtClean="0">
                <a:latin typeface="+mn-lt"/>
              </a:rPr>
              <a:t>organized </a:t>
            </a:r>
            <a:r>
              <a:rPr lang="en-US" sz="2000" dirty="0">
                <a:latin typeface="+mn-lt"/>
              </a:rPr>
              <a:t>by PQPMC, NARC, CIMMYT and </a:t>
            </a:r>
            <a:r>
              <a:rPr lang="en-US" sz="2000" dirty="0" err="1">
                <a:latin typeface="+mn-lt"/>
              </a:rPr>
              <a:t>iDE</a:t>
            </a:r>
            <a:endParaRPr lang="en-US" sz="2000" dirty="0">
              <a:latin typeface="+mn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Participants</a:t>
            </a:r>
            <a:r>
              <a:rPr lang="en-US" sz="2000" dirty="0">
                <a:latin typeface="+mn-lt"/>
              </a:rPr>
              <a:t>- around 30-35 (including some INGO/project staff)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Resource person/s</a:t>
            </a:r>
            <a:r>
              <a:rPr lang="en-US" sz="2000" dirty="0">
                <a:latin typeface="+mn-lt"/>
              </a:rPr>
              <a:t>- </a:t>
            </a:r>
            <a:r>
              <a:rPr lang="en-US" sz="2000" dirty="0" err="1">
                <a:latin typeface="+mn-lt"/>
              </a:rPr>
              <a:t>MoALD</a:t>
            </a:r>
            <a:r>
              <a:rPr lang="en-US" sz="2000" dirty="0">
                <a:latin typeface="+mn-lt"/>
              </a:rPr>
              <a:t>/ </a:t>
            </a:r>
            <a:r>
              <a:rPr lang="en-US" sz="2000" dirty="0" smtClean="0">
                <a:latin typeface="+mn-lt"/>
              </a:rPr>
              <a:t>PQPMC/NARC/CIMMYT/</a:t>
            </a:r>
            <a:r>
              <a:rPr lang="en-US" sz="2000" dirty="0" err="1" smtClean="0">
                <a:latin typeface="+mn-lt"/>
              </a:rPr>
              <a:t>iDE</a:t>
            </a:r>
            <a:endParaRPr lang="en-US" sz="2000" dirty="0">
              <a:latin typeface="+mn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Financial support</a:t>
            </a:r>
            <a:r>
              <a:rPr lang="en-US" sz="2000" dirty="0" smtClean="0">
                <a:latin typeface="+mn-lt"/>
              </a:rPr>
              <a:t>- </a:t>
            </a:r>
            <a:r>
              <a:rPr lang="en-US" sz="2000" dirty="0">
                <a:latin typeface="+mn-lt"/>
              </a:rPr>
              <a:t>CIMMYT and </a:t>
            </a:r>
            <a:r>
              <a:rPr lang="en-US" sz="2000" dirty="0" err="1">
                <a:latin typeface="+mn-lt"/>
              </a:rPr>
              <a:t>iDE</a:t>
            </a:r>
            <a:r>
              <a:rPr lang="en-US" sz="2000" dirty="0">
                <a:latin typeface="+mn-lt"/>
              </a:rPr>
              <a:t> (Jointly)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4854-71DA-43FC-8609-88482B505C40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40"/>
            <a:ext cx="6705600" cy="1858962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>
                <a:latin typeface="+mj-lt"/>
              </a:rPr>
              <a:t>Province </a:t>
            </a:r>
            <a:r>
              <a:rPr lang="en-US" sz="2000" b="1" dirty="0">
                <a:latin typeface="+mj-lt"/>
              </a:rPr>
              <a:t>Level FAW Capacity building training on FAW Identification, surveillance-reporting and </a:t>
            </a:r>
            <a:r>
              <a:rPr lang="en-US" sz="2000" b="1" dirty="0" err="1" smtClean="0">
                <a:latin typeface="+mj-lt"/>
              </a:rPr>
              <a:t>Iintegrated</a:t>
            </a:r>
            <a:r>
              <a:rPr lang="en-US" sz="2000" b="1" dirty="0" smtClean="0">
                <a:latin typeface="+mj-lt"/>
              </a:rPr>
              <a:t> management </a:t>
            </a:r>
            <a:r>
              <a:rPr lang="en-US" sz="2000" b="1" dirty="0">
                <a:latin typeface="+mj-lt"/>
              </a:rPr>
              <a:t>to USAID </a:t>
            </a:r>
            <a:r>
              <a:rPr lang="en-US" sz="2000" b="1" dirty="0" smtClean="0">
                <a:latin typeface="+mj-lt"/>
              </a:rPr>
              <a:t>District </a:t>
            </a:r>
            <a:r>
              <a:rPr lang="en-US" sz="2000" b="1" dirty="0">
                <a:latin typeface="+mj-lt"/>
              </a:rPr>
              <a:t>Focal person and GON staff (AKC) </a:t>
            </a:r>
            <a:endParaRPr lang="en-US" sz="2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39163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1800" b="1" dirty="0">
                <a:latin typeface="+mn-lt"/>
              </a:rPr>
              <a:t>Date</a:t>
            </a:r>
            <a:r>
              <a:rPr lang="en-US" sz="1800" dirty="0">
                <a:latin typeface="+mn-lt"/>
              </a:rPr>
              <a:t>- TBD (try for before </a:t>
            </a:r>
            <a:r>
              <a:rPr lang="en-US" sz="1800" dirty="0" err="1">
                <a:latin typeface="+mn-lt"/>
              </a:rPr>
              <a:t>Dashain</a:t>
            </a:r>
            <a:r>
              <a:rPr lang="en-US" sz="1800" dirty="0">
                <a:latin typeface="+mn-lt"/>
              </a:rPr>
              <a:t> holidays- if possible)</a:t>
            </a:r>
          </a:p>
          <a:p>
            <a:pPr lvl="0">
              <a:spcBef>
                <a:spcPts val="1200"/>
              </a:spcBef>
            </a:pPr>
            <a:r>
              <a:rPr lang="en-US" sz="1800" b="1" dirty="0">
                <a:latin typeface="+mn-lt"/>
              </a:rPr>
              <a:t>Venue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Surkhet</a:t>
            </a:r>
            <a:r>
              <a:rPr lang="en-US" sz="1800" dirty="0">
                <a:latin typeface="+mn-lt"/>
              </a:rPr>
              <a:t> (Province </a:t>
            </a:r>
            <a:r>
              <a:rPr lang="en-US" sz="1800" dirty="0" smtClean="0">
                <a:latin typeface="+mn-lt"/>
              </a:rPr>
              <a:t>6 &amp; 7</a:t>
            </a:r>
            <a:r>
              <a:rPr lang="en-US" sz="1800" dirty="0">
                <a:latin typeface="+mn-lt"/>
              </a:rPr>
              <a:t>), </a:t>
            </a:r>
            <a:r>
              <a:rPr lang="en-US" sz="1800" dirty="0" err="1">
                <a:latin typeface="+mn-lt"/>
              </a:rPr>
              <a:t>Butwal</a:t>
            </a:r>
            <a:r>
              <a:rPr lang="en-US" sz="1800" dirty="0">
                <a:latin typeface="+mn-lt"/>
              </a:rPr>
              <a:t> (Province </a:t>
            </a:r>
            <a:r>
              <a:rPr lang="en-US" sz="1800" dirty="0" smtClean="0">
                <a:latin typeface="+mn-lt"/>
              </a:rPr>
              <a:t>4 &amp; 5</a:t>
            </a:r>
            <a:r>
              <a:rPr lang="en-US" sz="1800" dirty="0">
                <a:latin typeface="+mn-lt"/>
              </a:rPr>
              <a:t>) and Kathmandu (Province 3</a:t>
            </a:r>
            <a:r>
              <a:rPr lang="en-US" sz="1800" dirty="0" smtClean="0">
                <a:latin typeface="+mn-lt"/>
              </a:rPr>
              <a:t>)</a:t>
            </a:r>
            <a:endParaRPr lang="ne-NP" sz="1800" dirty="0" smtClean="0">
              <a:latin typeface="+mn-lt"/>
            </a:endParaRPr>
          </a:p>
          <a:p>
            <a:pPr lvl="0">
              <a:spcBef>
                <a:spcPts val="1200"/>
              </a:spcBef>
            </a:pPr>
            <a:r>
              <a:rPr lang="en-US" sz="1800" b="1" dirty="0">
                <a:latin typeface="+mn-lt"/>
              </a:rPr>
              <a:t>Participants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GON/AKC </a:t>
            </a:r>
            <a:r>
              <a:rPr lang="en-US" sz="1800" dirty="0">
                <a:latin typeface="+mn-lt"/>
              </a:rPr>
              <a:t>and USAID </a:t>
            </a:r>
            <a:r>
              <a:rPr lang="en-US" sz="1800" dirty="0" smtClean="0">
                <a:latin typeface="+mn-lt"/>
              </a:rPr>
              <a:t>District </a:t>
            </a:r>
            <a:r>
              <a:rPr lang="en-US" sz="1800" dirty="0">
                <a:latin typeface="+mn-lt"/>
              </a:rPr>
              <a:t>focal person</a:t>
            </a:r>
          </a:p>
          <a:p>
            <a:pPr lvl="0">
              <a:spcBef>
                <a:spcPts val="1200"/>
              </a:spcBef>
            </a:pPr>
            <a:r>
              <a:rPr lang="en-US" sz="1800" b="1" dirty="0">
                <a:latin typeface="+mn-lt"/>
              </a:rPr>
              <a:t>Resource Person/s</a:t>
            </a:r>
            <a:r>
              <a:rPr lang="en-US" sz="1800" dirty="0">
                <a:latin typeface="+mn-lt"/>
              </a:rPr>
              <a:t>: Provincial TOT </a:t>
            </a:r>
            <a:r>
              <a:rPr lang="en-US" sz="1800" dirty="0" smtClean="0">
                <a:latin typeface="+mn-lt"/>
              </a:rPr>
              <a:t>participants/MOALD/PQPMC</a:t>
            </a:r>
            <a:r>
              <a:rPr lang="en-US" sz="1800" dirty="0">
                <a:latin typeface="+mn-lt"/>
              </a:rPr>
              <a:t>/ </a:t>
            </a:r>
            <a:r>
              <a:rPr lang="en-US" sz="1800" dirty="0" smtClean="0">
                <a:latin typeface="+mn-lt"/>
              </a:rPr>
              <a:t>NARC/CIMMYT/</a:t>
            </a:r>
            <a:r>
              <a:rPr lang="en-US" sz="1800" dirty="0" err="1" smtClean="0">
                <a:latin typeface="+mn-lt"/>
              </a:rPr>
              <a:t>iDE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(as required)</a:t>
            </a:r>
          </a:p>
          <a:p>
            <a:pPr lvl="0">
              <a:spcBef>
                <a:spcPts val="1200"/>
              </a:spcBef>
            </a:pPr>
            <a:r>
              <a:rPr lang="en-US" sz="1800" b="1" dirty="0">
                <a:latin typeface="+mn-lt"/>
              </a:rPr>
              <a:t>Budget</a:t>
            </a:r>
            <a:r>
              <a:rPr lang="en-US" sz="1800" dirty="0">
                <a:latin typeface="+mn-lt"/>
              </a:rPr>
              <a:t>: TADA from respective organization and resource person; and event cost manage </a:t>
            </a:r>
            <a:r>
              <a:rPr lang="en-US" sz="1800" dirty="0" smtClean="0">
                <a:latin typeface="+mn-lt"/>
              </a:rPr>
              <a:t>by USAID (CIMMYT/KISAN </a:t>
            </a:r>
            <a:r>
              <a:rPr lang="en-US" sz="1800" dirty="0" err="1" smtClean="0">
                <a:latin typeface="+mn-lt"/>
              </a:rPr>
              <a:t>ll</a:t>
            </a:r>
            <a:r>
              <a:rPr lang="en-US" sz="1800" dirty="0" smtClean="0">
                <a:latin typeface="+mn-lt"/>
              </a:rPr>
              <a:t>/</a:t>
            </a:r>
            <a:r>
              <a:rPr lang="en-US" sz="1800" dirty="0" err="1" smtClean="0">
                <a:latin typeface="+mn-lt"/>
              </a:rPr>
              <a:t>iDE</a:t>
            </a:r>
            <a:r>
              <a:rPr lang="en-US" sz="1800" dirty="0" smtClean="0">
                <a:latin typeface="+mn-lt"/>
              </a:rPr>
              <a:t>}</a:t>
            </a:r>
            <a:endParaRPr lang="en-US" sz="18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F77E-B933-4D0D-886C-A11213674E98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latin typeface="+mn-lt"/>
              </a:rPr>
              <a:t>District/ Municipality capacity building training and field implementation at local level</a:t>
            </a:r>
            <a:r>
              <a:rPr lang="en-US" sz="2600" dirty="0">
                <a:latin typeface="+mn-lt"/>
              </a:rPr>
              <a:t> by district level donor funded projects, </a:t>
            </a:r>
            <a:r>
              <a:rPr lang="en-US" sz="2600" dirty="0" smtClean="0">
                <a:latin typeface="+mn-lt"/>
              </a:rPr>
              <a:t>Local </a:t>
            </a:r>
            <a:r>
              <a:rPr lang="en-US" sz="2600" dirty="0">
                <a:latin typeface="+mn-lt"/>
              </a:rPr>
              <a:t>Government and Agriculture </a:t>
            </a:r>
            <a:r>
              <a:rPr lang="en-US" sz="2600" dirty="0" smtClean="0">
                <a:latin typeface="+mn-lt"/>
              </a:rPr>
              <a:t>Knowledge Center </a:t>
            </a:r>
            <a:endParaRPr lang="en-US" sz="2600" dirty="0">
              <a:latin typeface="+mn-lt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latin typeface="+mn-lt"/>
              </a:rPr>
              <a:t>FAW Surveillance and reporting system and Database recording</a:t>
            </a:r>
            <a:endParaRPr lang="en-US" sz="26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600" dirty="0">
                <a:latin typeface="+mn-lt"/>
              </a:rPr>
              <a:t>Farmer level &gt;&gt;&gt;&gt;&gt; Local </a:t>
            </a:r>
            <a:r>
              <a:rPr lang="en-US" sz="2600" dirty="0" smtClean="0">
                <a:latin typeface="+mn-lt"/>
              </a:rPr>
              <a:t>Municipality </a:t>
            </a:r>
            <a:r>
              <a:rPr lang="en-US" sz="2600" dirty="0">
                <a:latin typeface="+mn-lt"/>
              </a:rPr>
              <a:t>level agriculture staff &gt;&gt;&gt;&gt;&gt;&gt; AKC at </a:t>
            </a:r>
            <a:r>
              <a:rPr lang="en-US" sz="2600" dirty="0" smtClean="0">
                <a:latin typeface="+mn-lt"/>
              </a:rPr>
              <a:t>District(s) </a:t>
            </a:r>
            <a:r>
              <a:rPr lang="en-US" sz="2600" dirty="0">
                <a:latin typeface="+mn-lt"/>
              </a:rPr>
              <a:t>&gt;&gt;&gt;&gt;&gt;&gt; Provincial FAW </a:t>
            </a:r>
            <a:r>
              <a:rPr lang="en-US" sz="2600" dirty="0" smtClean="0">
                <a:latin typeface="+mn-lt"/>
              </a:rPr>
              <a:t>Surveillance </a:t>
            </a:r>
            <a:r>
              <a:rPr lang="en-US" sz="2600" dirty="0">
                <a:latin typeface="+mn-lt"/>
              </a:rPr>
              <a:t>&amp; </a:t>
            </a:r>
            <a:r>
              <a:rPr lang="en-US" sz="2600" dirty="0" smtClean="0">
                <a:latin typeface="+mn-lt"/>
              </a:rPr>
              <a:t>Response </a:t>
            </a:r>
            <a:r>
              <a:rPr lang="en-US" sz="2600" dirty="0">
                <a:latin typeface="+mn-lt"/>
              </a:rPr>
              <a:t>team &gt;&gt;&gt;&gt;&gt; </a:t>
            </a:r>
            <a:r>
              <a:rPr lang="en-US" sz="2600" dirty="0" smtClean="0">
                <a:latin typeface="+mn-lt"/>
              </a:rPr>
              <a:t>Core Technical Working Group&gt;&gt;&gt;&gt;&gt;High </a:t>
            </a:r>
            <a:r>
              <a:rPr lang="en-US" sz="2600" dirty="0">
                <a:latin typeface="+mn-lt"/>
              </a:rPr>
              <a:t>Level </a:t>
            </a:r>
            <a:r>
              <a:rPr lang="en-US" sz="2600" dirty="0" smtClean="0">
                <a:latin typeface="+mn-lt"/>
              </a:rPr>
              <a:t>Taskforce team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4E33-8CAE-4EBA-A560-D574FAF8FD39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atin typeface="+mj-lt"/>
              </a:rPr>
              <a:t>Immediate Key Activities</a:t>
            </a:r>
            <a:r>
              <a:rPr lang="en-US" b="1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Preparation and Distribution of FACT SHEET on FAW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FAW </a:t>
            </a:r>
            <a:r>
              <a:rPr lang="en-US" sz="2000" dirty="0">
                <a:latin typeface="+mn-lt"/>
              </a:rPr>
              <a:t>TOT training to </a:t>
            </a:r>
            <a:r>
              <a:rPr lang="en-US" sz="2000" dirty="0" smtClean="0">
                <a:latin typeface="+mn-lt"/>
              </a:rPr>
              <a:t>Provincial </a:t>
            </a:r>
            <a:r>
              <a:rPr lang="en-US" sz="2000" dirty="0" err="1" smtClean="0">
                <a:latin typeface="+mn-lt"/>
              </a:rPr>
              <a:t>GoN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staff (ongoing)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National level FAW training to private sector at Kathmandu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Formation of Provincial level FAW taskforce team (immediately after return from this TOT training)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Organize provincial level FAW management training as soon as possible (if possible before and immediately after </a:t>
            </a:r>
            <a:r>
              <a:rPr lang="en-US" sz="2000" dirty="0" err="1">
                <a:latin typeface="+mn-lt"/>
              </a:rPr>
              <a:t>Dashain</a:t>
            </a:r>
            <a:r>
              <a:rPr lang="en-US" sz="2000" dirty="0">
                <a:latin typeface="+mn-lt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Formation of District level taskforce team (after provincial level FAW management training)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Coordinate with district stakeholder for formation of district level FAW taskforce </a:t>
            </a:r>
            <a:r>
              <a:rPr lang="en-US" sz="2000" dirty="0" smtClean="0">
                <a:latin typeface="+mn-lt"/>
              </a:rPr>
              <a:t>team</a:t>
            </a:r>
            <a:endParaRPr lang="en-US" sz="20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853A-6894-4DF8-BE0A-0B4DE2CBE641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atin typeface="+mj-lt"/>
              </a:rPr>
              <a:t>Immediate Key Activities</a:t>
            </a:r>
            <a:r>
              <a:rPr lang="en-US" b="1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Organize </a:t>
            </a:r>
            <a:r>
              <a:rPr lang="en-US" sz="1800" dirty="0">
                <a:latin typeface="+mn-lt"/>
              </a:rPr>
              <a:t>capacity building training to Municipality level agriculture staff and other project staff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Implement surveillance and monitoring major maize growing area (throughout the year with Lure) for early detection and develop reporting channel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Arrange awareness program in farmer training program </a:t>
            </a:r>
            <a:r>
              <a:rPr lang="en-US" sz="1800" dirty="0" smtClean="0">
                <a:latin typeface="+mn-lt"/>
              </a:rPr>
              <a:t>through poster/pamphlets </a:t>
            </a:r>
            <a:r>
              <a:rPr lang="en-US" sz="1800" dirty="0">
                <a:latin typeface="+mn-lt"/>
              </a:rPr>
              <a:t>and holding board at municipality officers/ collection center/ </a:t>
            </a:r>
            <a:r>
              <a:rPr lang="en-US" sz="1800" dirty="0" err="1">
                <a:latin typeface="+mn-lt"/>
              </a:rPr>
              <a:t>haat</a:t>
            </a:r>
            <a:r>
              <a:rPr lang="en-US" sz="1800" dirty="0">
                <a:latin typeface="+mn-lt"/>
              </a:rPr>
              <a:t> bazar/ and public gathering places where relevant.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Coordinate with </a:t>
            </a:r>
            <a:r>
              <a:rPr lang="en-US" sz="1800" dirty="0" err="1" smtClean="0">
                <a:latin typeface="+mn-lt"/>
              </a:rPr>
              <a:t>agrovet</a:t>
            </a:r>
            <a:r>
              <a:rPr lang="en-US" sz="1800" dirty="0" smtClean="0">
                <a:latin typeface="+mn-lt"/>
              </a:rPr>
              <a:t>/input </a:t>
            </a:r>
            <a:r>
              <a:rPr lang="en-US" sz="1800" dirty="0">
                <a:latin typeface="+mn-lt"/>
              </a:rPr>
              <a:t>suppliers at all </a:t>
            </a:r>
            <a:r>
              <a:rPr lang="en-US" sz="1800" dirty="0" smtClean="0">
                <a:latin typeface="+mn-lt"/>
              </a:rPr>
              <a:t>levels (Federal/Regional/district/local municipality) </a:t>
            </a:r>
            <a:r>
              <a:rPr lang="en-US" sz="1800" dirty="0">
                <a:latin typeface="+mn-lt"/>
              </a:rPr>
              <a:t>to develop timely and </a:t>
            </a:r>
            <a:r>
              <a:rPr lang="en-US" sz="1800" dirty="0" smtClean="0">
                <a:latin typeface="+mn-lt"/>
              </a:rPr>
              <a:t>easy </a:t>
            </a:r>
            <a:r>
              <a:rPr lang="en-US" sz="1800" dirty="0">
                <a:latin typeface="+mn-lt"/>
              </a:rPr>
              <a:t>availability of recommended lures and other </a:t>
            </a:r>
            <a:r>
              <a:rPr lang="en-US" sz="1800" dirty="0" smtClean="0">
                <a:latin typeface="+mn-lt"/>
              </a:rPr>
              <a:t>IPM products </a:t>
            </a:r>
            <a:r>
              <a:rPr lang="en-US" sz="1800" dirty="0">
                <a:latin typeface="+mn-lt"/>
              </a:rPr>
              <a:t>and safe pesticides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70CB-0375-4BAF-A154-EEDFE2D78B1D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on Identification and Management of FAW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A63-74A5-432A-A7FE-498F6D2FBC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91905"/>
      </p:ext>
    </p:extLst>
  </p:cSld>
  <p:clrMapOvr>
    <a:masterClrMapping/>
  </p:clrMapOvr>
</p:sld>
</file>

<file path=ppt/theme/theme1.xml><?xml version="1.0" encoding="utf-8"?>
<a:theme xmlns:a="http://schemas.openxmlformats.org/drawingml/2006/main" name="PQP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PQPMC</Template>
  <TotalTime>38</TotalTime>
  <Words>856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PQPMC</vt:lpstr>
      <vt:lpstr>Discussion Agenda for FAW TOT </vt:lpstr>
      <vt:lpstr>Provincial FAW surveillance and Response committee/ Taskforce team</vt:lpstr>
      <vt:lpstr>Roles and Responsibilities (TOR) may include but not limited to:</vt:lpstr>
      <vt:lpstr>District Level FAW Surveillance and Response/ Taskforce team</vt:lpstr>
      <vt:lpstr>Proposed National Level one-day FAW Training to Wholesale agro-vets in Kathmandu</vt:lpstr>
      <vt:lpstr>Province Level FAW Capacity building training on FAW Identification, surveillance-reporting and Iintegrated management to USAID District Focal person and GON staff (AKC) </vt:lpstr>
      <vt:lpstr>PowerPoint Presentation</vt:lpstr>
      <vt:lpstr>Immediate Key Activities:</vt:lpstr>
      <vt:lpstr>Immediate Key Activities:</vt:lpstr>
      <vt:lpstr>Thank You for your Patience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Agenda for FAW TOT Training</dc:title>
  <dc:creator>Mahesh</dc:creator>
  <cp:lastModifiedBy>Mahesh</cp:lastModifiedBy>
  <cp:revision>8</cp:revision>
  <dcterms:created xsi:type="dcterms:W3CDTF">2019-09-17T17:00:33Z</dcterms:created>
  <dcterms:modified xsi:type="dcterms:W3CDTF">2019-09-27T07:12:39Z</dcterms:modified>
</cp:coreProperties>
</file>